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handoutMasterIdLst>
    <p:handoutMasterId r:id="rId59"/>
  </p:handoutMasterIdLst>
  <p:sldIdLst>
    <p:sldId id="256" r:id="rId2"/>
    <p:sldId id="368" r:id="rId3"/>
    <p:sldId id="287" r:id="rId4"/>
    <p:sldId id="381" r:id="rId5"/>
    <p:sldId id="383" r:id="rId6"/>
    <p:sldId id="384" r:id="rId7"/>
    <p:sldId id="385" r:id="rId8"/>
    <p:sldId id="386" r:id="rId9"/>
    <p:sldId id="390" r:id="rId10"/>
    <p:sldId id="324" r:id="rId11"/>
    <p:sldId id="295" r:id="rId12"/>
    <p:sldId id="306" r:id="rId13"/>
    <p:sldId id="307" r:id="rId14"/>
    <p:sldId id="308" r:id="rId15"/>
    <p:sldId id="309" r:id="rId16"/>
    <p:sldId id="310" r:id="rId17"/>
    <p:sldId id="311" r:id="rId18"/>
    <p:sldId id="312" r:id="rId19"/>
    <p:sldId id="313" r:id="rId20"/>
    <p:sldId id="314" r:id="rId21"/>
    <p:sldId id="370" r:id="rId22"/>
    <p:sldId id="382" r:id="rId23"/>
    <p:sldId id="326" r:id="rId24"/>
    <p:sldId id="387" r:id="rId25"/>
    <p:sldId id="328" r:id="rId26"/>
    <p:sldId id="331" r:id="rId27"/>
    <p:sldId id="332" r:id="rId28"/>
    <p:sldId id="333" r:id="rId29"/>
    <p:sldId id="334" r:id="rId30"/>
    <p:sldId id="335" r:id="rId31"/>
    <p:sldId id="344" r:id="rId32"/>
    <p:sldId id="357" r:id="rId33"/>
    <p:sldId id="358" r:id="rId34"/>
    <p:sldId id="379" r:id="rId35"/>
    <p:sldId id="345" r:id="rId36"/>
    <p:sldId id="346" r:id="rId37"/>
    <p:sldId id="347" r:id="rId38"/>
    <p:sldId id="359" r:id="rId39"/>
    <p:sldId id="348" r:id="rId40"/>
    <p:sldId id="349" r:id="rId41"/>
    <p:sldId id="350" r:id="rId42"/>
    <p:sldId id="351" r:id="rId43"/>
    <p:sldId id="352" r:id="rId44"/>
    <p:sldId id="353" r:id="rId45"/>
    <p:sldId id="354" r:id="rId46"/>
    <p:sldId id="360" r:id="rId47"/>
    <p:sldId id="361" r:id="rId48"/>
    <p:sldId id="362" r:id="rId49"/>
    <p:sldId id="363" r:id="rId50"/>
    <p:sldId id="364" r:id="rId51"/>
    <p:sldId id="365" r:id="rId52"/>
    <p:sldId id="366" r:id="rId53"/>
    <p:sldId id="355" r:id="rId54"/>
    <p:sldId id="356" r:id="rId55"/>
    <p:sldId id="380" r:id="rId56"/>
    <p:sldId id="285" r:id="rId57"/>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moran" initials="t" lastIdx="1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56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62814" autoAdjust="0"/>
  </p:normalViewPr>
  <p:slideViewPr>
    <p:cSldViewPr>
      <p:cViewPr>
        <p:scale>
          <a:sx n="78" d="100"/>
          <a:sy n="78" d="100"/>
        </p:scale>
        <p:origin x="-1146" y="636"/>
      </p:cViewPr>
      <p:guideLst>
        <p:guide orient="horz" pos="2160"/>
        <p:guide pos="2789"/>
      </p:guideLst>
    </p:cSldViewPr>
  </p:slideViewPr>
  <p:notesTextViewPr>
    <p:cViewPr>
      <p:scale>
        <a:sx n="100" d="100"/>
        <a:sy n="100" d="100"/>
      </p:scale>
      <p:origin x="0" y="0"/>
    </p:cViewPr>
  </p:notesTextViewPr>
  <p:sorterViewPr>
    <p:cViewPr>
      <p:scale>
        <a:sx n="66" d="100"/>
        <a:sy n="66" d="100"/>
      </p:scale>
      <p:origin x="0" y="2184"/>
    </p:cViewPr>
  </p:sorterViewPr>
  <p:notesViewPr>
    <p:cSldViewPr>
      <p:cViewPr varScale="1">
        <p:scale>
          <a:sx n="55" d="100"/>
          <a:sy n="55" d="100"/>
        </p:scale>
        <p:origin x="-2934" y="-90"/>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6411"/>
          </a:xfrm>
          <a:prstGeom prst="rect">
            <a:avLst/>
          </a:prstGeom>
        </p:spPr>
        <p:txBody>
          <a:bodyPr vert="horz" lIns="92208" tIns="46104" rIns="92208" bIns="46104" rtlCol="0"/>
          <a:lstStyle>
            <a:lvl1pPr algn="l">
              <a:defRPr sz="1200"/>
            </a:lvl1pPr>
          </a:lstStyle>
          <a:p>
            <a:endParaRPr lang="en-AU"/>
          </a:p>
        </p:txBody>
      </p:sp>
      <p:sp>
        <p:nvSpPr>
          <p:cNvPr id="3" name="Date Placeholder 2"/>
          <p:cNvSpPr>
            <a:spLocks noGrp="1"/>
          </p:cNvSpPr>
          <p:nvPr>
            <p:ph type="dt" sz="quarter" idx="1"/>
          </p:nvPr>
        </p:nvSpPr>
        <p:spPr>
          <a:xfrm>
            <a:off x="3850443" y="1"/>
            <a:ext cx="2945659" cy="496411"/>
          </a:xfrm>
          <a:prstGeom prst="rect">
            <a:avLst/>
          </a:prstGeom>
        </p:spPr>
        <p:txBody>
          <a:bodyPr vert="horz" lIns="92208" tIns="46104" rIns="92208" bIns="46104" rtlCol="0"/>
          <a:lstStyle>
            <a:lvl1pPr algn="r">
              <a:defRPr sz="1200"/>
            </a:lvl1pPr>
          </a:lstStyle>
          <a:p>
            <a:fld id="{7B93EACF-5AAC-452C-B82C-B5CC120DFBB1}" type="datetimeFigureOut">
              <a:rPr lang="en-AU" smtClean="0"/>
              <a:pPr/>
              <a:t>7/02/2013</a:t>
            </a:fld>
            <a:endParaRPr lang="en-AU"/>
          </a:p>
        </p:txBody>
      </p:sp>
      <p:sp>
        <p:nvSpPr>
          <p:cNvPr id="4" name="Footer Placeholder 3"/>
          <p:cNvSpPr>
            <a:spLocks noGrp="1"/>
          </p:cNvSpPr>
          <p:nvPr>
            <p:ph type="ftr" sz="quarter" idx="2"/>
          </p:nvPr>
        </p:nvSpPr>
        <p:spPr>
          <a:xfrm>
            <a:off x="0" y="9430091"/>
            <a:ext cx="2945659" cy="496411"/>
          </a:xfrm>
          <a:prstGeom prst="rect">
            <a:avLst/>
          </a:prstGeom>
        </p:spPr>
        <p:txBody>
          <a:bodyPr vert="horz" lIns="92208" tIns="46104" rIns="92208" bIns="46104"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2208" tIns="46104" rIns="92208" bIns="46104" rtlCol="0" anchor="b"/>
          <a:lstStyle>
            <a:lvl1pPr algn="r">
              <a:defRPr sz="1200"/>
            </a:lvl1pPr>
          </a:lstStyle>
          <a:p>
            <a:fld id="{FFD59616-5396-42F4-910B-92125CFC2BEA}" type="slidenum">
              <a:rPr lang="en-AU" smtClean="0"/>
              <a:pPr/>
              <a:t>‹#›</a:t>
            </a:fld>
            <a:endParaRPr lang="en-AU"/>
          </a:p>
        </p:txBody>
      </p:sp>
    </p:spTree>
    <p:extLst>
      <p:ext uri="{BB962C8B-B14F-4D97-AF65-F5344CB8AC3E}">
        <p14:creationId xmlns:p14="http://schemas.microsoft.com/office/powerpoint/2010/main" xmlns="" val="13030631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873" cy="496731"/>
          </a:xfrm>
          <a:prstGeom prst="rect">
            <a:avLst/>
          </a:prstGeom>
        </p:spPr>
        <p:txBody>
          <a:bodyPr vert="horz" lIns="92208" tIns="46104" rIns="92208" bIns="46104" rtlCol="0"/>
          <a:lstStyle>
            <a:lvl1pPr algn="l">
              <a:defRPr sz="1200"/>
            </a:lvl1pPr>
          </a:lstStyle>
          <a:p>
            <a:endParaRPr lang="en-AU"/>
          </a:p>
        </p:txBody>
      </p:sp>
      <p:sp>
        <p:nvSpPr>
          <p:cNvPr id="3" name="Date Placeholder 2"/>
          <p:cNvSpPr>
            <a:spLocks noGrp="1"/>
          </p:cNvSpPr>
          <p:nvPr>
            <p:ph type="dt" idx="1"/>
          </p:nvPr>
        </p:nvSpPr>
        <p:spPr>
          <a:xfrm>
            <a:off x="3850197" y="1"/>
            <a:ext cx="2945873" cy="496731"/>
          </a:xfrm>
          <a:prstGeom prst="rect">
            <a:avLst/>
          </a:prstGeom>
        </p:spPr>
        <p:txBody>
          <a:bodyPr vert="horz" lIns="92208" tIns="46104" rIns="92208" bIns="46104" rtlCol="0"/>
          <a:lstStyle>
            <a:lvl1pPr algn="r">
              <a:defRPr sz="1200"/>
            </a:lvl1pPr>
          </a:lstStyle>
          <a:p>
            <a:fld id="{ED907C3D-62FD-483F-BEDD-71528F77A6E3}" type="datetimeFigureOut">
              <a:rPr lang="en-AU" smtClean="0"/>
              <a:pPr/>
              <a:t>7/02/2013</a:t>
            </a:fld>
            <a:endParaRPr lang="en-A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2208" tIns="46104" rIns="92208" bIns="46104" rtlCol="0" anchor="ctr"/>
          <a:lstStyle/>
          <a:p>
            <a:endParaRPr lang="en-AU"/>
          </a:p>
        </p:txBody>
      </p:sp>
      <p:sp>
        <p:nvSpPr>
          <p:cNvPr id="5" name="Notes Placeholder 4"/>
          <p:cNvSpPr>
            <a:spLocks noGrp="1"/>
          </p:cNvSpPr>
          <p:nvPr>
            <p:ph type="body" sz="quarter" idx="3"/>
          </p:nvPr>
        </p:nvSpPr>
        <p:spPr>
          <a:xfrm>
            <a:off x="679447" y="4716547"/>
            <a:ext cx="5438783" cy="4467381"/>
          </a:xfrm>
          <a:prstGeom prst="rect">
            <a:avLst/>
          </a:prstGeom>
        </p:spPr>
        <p:txBody>
          <a:bodyPr vert="horz" lIns="92208" tIns="46104" rIns="92208" bIns="4610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1" y="9429898"/>
            <a:ext cx="2945873" cy="496731"/>
          </a:xfrm>
          <a:prstGeom prst="rect">
            <a:avLst/>
          </a:prstGeom>
        </p:spPr>
        <p:txBody>
          <a:bodyPr vert="horz" lIns="92208" tIns="46104" rIns="92208" bIns="46104" rtlCol="0" anchor="b"/>
          <a:lstStyle>
            <a:lvl1pPr algn="l">
              <a:defRPr sz="1200"/>
            </a:lvl1pPr>
          </a:lstStyle>
          <a:p>
            <a:endParaRPr lang="en-AU"/>
          </a:p>
        </p:txBody>
      </p:sp>
      <p:sp>
        <p:nvSpPr>
          <p:cNvPr id="7" name="Slide Number Placeholder 6"/>
          <p:cNvSpPr>
            <a:spLocks noGrp="1"/>
          </p:cNvSpPr>
          <p:nvPr>
            <p:ph type="sldNum" sz="quarter" idx="5"/>
          </p:nvPr>
        </p:nvSpPr>
        <p:spPr>
          <a:xfrm>
            <a:off x="3850197" y="9429898"/>
            <a:ext cx="2945873" cy="496731"/>
          </a:xfrm>
          <a:prstGeom prst="rect">
            <a:avLst/>
          </a:prstGeom>
        </p:spPr>
        <p:txBody>
          <a:bodyPr vert="horz" lIns="92208" tIns="46104" rIns="92208" bIns="46104" rtlCol="0" anchor="b"/>
          <a:lstStyle>
            <a:lvl1pPr algn="r">
              <a:defRPr sz="1200"/>
            </a:lvl1pPr>
          </a:lstStyle>
          <a:p>
            <a:fld id="{F2577588-920A-4096-B1A7-EA9444E7EF9C}"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evn.cecv.catholic.edu.au/assets/0/72/80/382/400/100090/118128/fad6293c-c107-45a5-86f2-451e1a78bfff.pdf"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F2577588-920A-4096-B1A7-EA9444E7EF9C}" type="slidenum">
              <a:rPr lang="en-AU" smtClean="0"/>
              <a:pPr/>
              <a:t>1</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2081">
              <a:defRPr/>
            </a:pPr>
            <a:r>
              <a:rPr lang="en-US" b="0" baseline="0" dirty="0" smtClean="0"/>
              <a:t>There is an ‘Administration’ tab with a General Information page.</a:t>
            </a:r>
          </a:p>
          <a:p>
            <a:pPr defTabSz="922081">
              <a:defRPr/>
            </a:pPr>
            <a:r>
              <a:rPr lang="en-US" b="0" baseline="0" dirty="0" smtClean="0"/>
              <a:t/>
            </a:r>
            <a:br>
              <a:rPr lang="en-US" b="0" baseline="0" dirty="0" smtClean="0"/>
            </a:br>
            <a:r>
              <a:rPr lang="en-US" b="0" baseline="0" dirty="0" smtClean="0"/>
              <a:t>Don’t place </a:t>
            </a:r>
            <a:r>
              <a:rPr lang="en-US" b="1" baseline="0" dirty="0" smtClean="0"/>
              <a:t>‘key contacts in your </a:t>
            </a:r>
            <a:r>
              <a:rPr lang="en-US" b="1" baseline="0" dirty="0" err="1" smtClean="0"/>
              <a:t>organisation</a:t>
            </a:r>
            <a:r>
              <a:rPr lang="en-US" b="1" baseline="0" dirty="0" smtClean="0"/>
              <a:t>’ </a:t>
            </a:r>
            <a:r>
              <a:rPr lang="en-US" b="0" baseline="0" dirty="0" smtClean="0"/>
              <a:t>– as this will be read only soon. </a:t>
            </a:r>
            <a:r>
              <a:rPr lang="en-AU" dirty="0" smtClean="0"/>
              <a:t>IGNORE the advice on the </a:t>
            </a:r>
            <a:r>
              <a:rPr lang="en-AU" dirty="0" err="1" smtClean="0"/>
              <a:t>Zscaler</a:t>
            </a:r>
            <a:r>
              <a:rPr lang="en-AU" dirty="0" smtClean="0"/>
              <a:t> documentation regarding: ‘Organization Information</a:t>
            </a:r>
            <a:r>
              <a:rPr lang="en-AU" b="1" dirty="0" smtClean="0"/>
              <a:t> </a:t>
            </a:r>
            <a:r>
              <a:rPr lang="en-US" dirty="0" smtClean="0"/>
              <a:t>Here, you can provide information about your school.’ P26</a:t>
            </a:r>
            <a:endParaRPr lang="en-US" b="0" baseline="0" dirty="0" smtClean="0"/>
          </a:p>
          <a:p>
            <a:pPr defTabSz="922081">
              <a:defRPr/>
            </a:pPr>
            <a:endParaRPr lang="en-US" b="0" baseline="0" dirty="0" smtClean="0"/>
          </a:p>
          <a:p>
            <a:pPr defTabSz="922081">
              <a:defRPr/>
            </a:pPr>
            <a:r>
              <a:rPr lang="en-US" b="1" baseline="0" dirty="0" smtClean="0"/>
              <a:t>NOTE:</a:t>
            </a:r>
            <a:endParaRPr lang="en-US" dirty="0" smtClean="0"/>
          </a:p>
          <a:p>
            <a:pPr defTabSz="922081">
              <a:buFont typeface="Arial" pitchFamily="34" charset="0"/>
              <a:buChar char="•"/>
              <a:defRPr/>
            </a:pPr>
            <a:r>
              <a:rPr lang="en-US" dirty="0" smtClean="0"/>
              <a:t>  For support phone the</a:t>
            </a:r>
            <a:r>
              <a:rPr lang="en-US" baseline="0" dirty="0" smtClean="0"/>
              <a:t> IT helpdesk on 92670422</a:t>
            </a:r>
          </a:p>
          <a:p>
            <a:endParaRPr lang="en-US" baseline="0" dirty="0" smtClean="0"/>
          </a:p>
          <a:p>
            <a:endParaRPr lang="en-US" dirty="0" smtClean="0"/>
          </a:p>
          <a:p>
            <a:endParaRPr lang="en-AU" dirty="0"/>
          </a:p>
        </p:txBody>
      </p:sp>
      <p:sp>
        <p:nvSpPr>
          <p:cNvPr id="4" name="Slide Number Placeholder 3"/>
          <p:cNvSpPr>
            <a:spLocks noGrp="1"/>
          </p:cNvSpPr>
          <p:nvPr>
            <p:ph type="sldNum" sz="quarter" idx="10"/>
          </p:nvPr>
        </p:nvSpPr>
        <p:spPr/>
        <p:txBody>
          <a:bodyPr/>
          <a:lstStyle/>
          <a:p>
            <a:fld id="{FBB8991E-A6DB-40AE-96D2-9751EC06BECB}" type="slidenum">
              <a:rPr lang="en-AU" smtClean="0"/>
              <a:pPr/>
              <a:t>10</a:t>
            </a:fld>
            <a:endParaRPr lang="en-A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smtClean="0"/>
          </a:p>
          <a:p>
            <a:r>
              <a:rPr lang="en-US" b="1" dirty="0" smtClean="0"/>
              <a:t>Getting started: </a:t>
            </a:r>
          </a:p>
          <a:p>
            <a:r>
              <a:rPr lang="en-US" dirty="0" err="1" smtClean="0"/>
              <a:t>Zscaler</a:t>
            </a:r>
            <a:r>
              <a:rPr lang="en-US" dirty="0" smtClean="0"/>
              <a:t> </a:t>
            </a:r>
            <a:r>
              <a:rPr lang="en-US" baseline="0" dirty="0" smtClean="0"/>
              <a:t>USERNAMES should have been set up by the technician in the Active Directory.  The </a:t>
            </a:r>
            <a:r>
              <a:rPr lang="en-US" baseline="0" dirty="0" err="1" smtClean="0"/>
              <a:t>Zscaler</a:t>
            </a:r>
            <a:r>
              <a:rPr lang="en-US" baseline="0" dirty="0" smtClean="0"/>
              <a:t> username will be to log onto the internet not the device (computer, </a:t>
            </a:r>
            <a:r>
              <a:rPr lang="en-US" baseline="0" dirty="0" err="1" smtClean="0"/>
              <a:t>ipad</a:t>
            </a:r>
            <a:r>
              <a:rPr lang="en-US" baseline="0" dirty="0" smtClean="0"/>
              <a:t> etc.).</a:t>
            </a:r>
            <a:endParaRPr lang="en-US" dirty="0" smtClean="0"/>
          </a:p>
          <a:p>
            <a:endParaRPr lang="en-US" dirty="0" smtClean="0"/>
          </a:p>
          <a:p>
            <a:r>
              <a:rPr lang="en-US" b="1" dirty="0" smtClean="0"/>
              <a:t>Things to know when implementing Zscaler at your school:</a:t>
            </a:r>
          </a:p>
          <a:p>
            <a:endParaRPr lang="en-US" dirty="0" smtClean="0"/>
          </a:p>
          <a:p>
            <a:pPr lvl="1">
              <a:buFont typeface="Arial" pitchFamily="34" charset="0"/>
              <a:buChar char="•"/>
            </a:pPr>
            <a:r>
              <a:rPr lang="en-US" dirty="0" smtClean="0"/>
              <a:t>  Usernames for logging into the internet have to be in the format of a email address.  No exceptions.  This is a requirement of “the cloud”.  As there is no physical device onsite at your school and</a:t>
            </a:r>
            <a:r>
              <a:rPr lang="en-US" baseline="0" dirty="0" smtClean="0"/>
              <a:t> CEO</a:t>
            </a:r>
            <a:r>
              <a:rPr lang="en-US" dirty="0" smtClean="0"/>
              <a:t> need a means to identify which school you belong to.</a:t>
            </a:r>
          </a:p>
          <a:p>
            <a:pPr lvl="2">
              <a:buFont typeface="Arial" pitchFamily="34" charset="0"/>
              <a:buChar char="•"/>
            </a:pPr>
            <a:r>
              <a:rPr lang="en-US" dirty="0" smtClean="0"/>
              <a:t> The</a:t>
            </a:r>
            <a:r>
              <a:rPr lang="en-US" baseline="0" dirty="0" smtClean="0"/>
              <a:t> email address is made up of the individuals name + the school domain name.  This is not a live email address as such.</a:t>
            </a:r>
          </a:p>
          <a:p>
            <a:pPr lvl="2">
              <a:buFont typeface="Arial" pitchFamily="34" charset="0"/>
              <a:buChar char="•"/>
            </a:pPr>
            <a:r>
              <a:rPr lang="en-US" baseline="0" dirty="0" smtClean="0"/>
              <a:t>  Schools can create class group email addresses if they wish.</a:t>
            </a:r>
            <a:endParaRPr lang="en-US" dirty="0" smtClean="0"/>
          </a:p>
          <a:p>
            <a:pPr lvl="1">
              <a:buFont typeface="Arial" pitchFamily="34" charset="0"/>
              <a:buChar char="•"/>
            </a:pPr>
            <a:r>
              <a:rPr lang="en-US" dirty="0" smtClean="0"/>
              <a:t>  The</a:t>
            </a:r>
            <a:r>
              <a:rPr lang="en-US" baseline="0" dirty="0" smtClean="0"/>
              <a:t> Active Directory should already be compiled.  If you have a technician at the school then it should be their responsibility.  If changes are made to the Active Directory it will take 24 hours to sync.</a:t>
            </a:r>
            <a:endParaRPr lang="en-US" dirty="0" smtClean="0"/>
          </a:p>
          <a:p>
            <a:pPr lvl="1">
              <a:buNone/>
            </a:pPr>
            <a:endParaRPr lang="en-US" dirty="0" smtClean="0"/>
          </a:p>
          <a:p>
            <a:r>
              <a:rPr lang="en-US" dirty="0" smtClean="0"/>
              <a:t>So my login name will be “</a:t>
            </a:r>
            <a:r>
              <a:rPr lang="en-US" dirty="0" err="1" smtClean="0"/>
              <a:t>jsmith</a:t>
            </a:r>
            <a:r>
              <a:rPr lang="en-US" dirty="0" smtClean="0"/>
              <a:t>” + “@</a:t>
            </a:r>
            <a:r>
              <a:rPr lang="en-US" dirty="0" err="1" smtClean="0"/>
              <a:t>ceomelb.catholic.edu.au</a:t>
            </a:r>
            <a:r>
              <a:rPr lang="en-US" dirty="0" smtClean="0"/>
              <a:t>”</a:t>
            </a:r>
          </a:p>
          <a:p>
            <a:pPr>
              <a:buNone/>
            </a:pPr>
            <a:r>
              <a:rPr lang="en-US" dirty="0" smtClean="0"/>
              <a:t>= jsmith@ceomelb.catholic.edu.au  - Which is the same as my email address. </a:t>
            </a:r>
          </a:p>
          <a:p>
            <a:pPr>
              <a:buNone/>
            </a:pPr>
            <a:endParaRPr lang="en-US" dirty="0" smtClean="0"/>
          </a:p>
          <a:p>
            <a:pPr>
              <a:buNone/>
            </a:pPr>
            <a:r>
              <a:rPr lang="en-US" b="1" i="1" dirty="0" smtClean="0"/>
              <a:t>So this is nothing to do with an actual email apart from the syntax being the same, you would just configured them to be the same so they;</a:t>
            </a:r>
          </a:p>
          <a:p>
            <a:pPr marL="518671" indent="-518671">
              <a:buAutoNum type="alphaLcParenR"/>
            </a:pPr>
            <a:r>
              <a:rPr lang="en-US" dirty="0" smtClean="0"/>
              <a:t>Meet the </a:t>
            </a:r>
            <a:r>
              <a:rPr lang="en-US" dirty="0" err="1" smtClean="0"/>
              <a:t>zscaler</a:t>
            </a:r>
            <a:r>
              <a:rPr lang="en-US" dirty="0" smtClean="0"/>
              <a:t> requirement of using a domain in the login name.</a:t>
            </a:r>
          </a:p>
          <a:p>
            <a:pPr marL="518671" indent="-518671">
              <a:buAutoNum type="alphaLcParenR"/>
            </a:pPr>
            <a:r>
              <a:rPr lang="en-US" dirty="0" smtClean="0"/>
              <a:t>Simplicity and consistency across the network for the user.</a:t>
            </a:r>
          </a:p>
          <a:p>
            <a:endParaRPr lang="en-US" dirty="0" smtClean="0"/>
          </a:p>
          <a:p>
            <a:r>
              <a:rPr lang="en-US" b="1" dirty="0" smtClean="0"/>
              <a:t>NOTES: </a:t>
            </a:r>
          </a:p>
          <a:p>
            <a:pPr>
              <a:buFont typeface="Arial" pitchFamily="34" charset="0"/>
              <a:buChar char="•"/>
            </a:pPr>
            <a:r>
              <a:rPr lang="en-US" b="1" dirty="0" smtClean="0"/>
              <a:t>  </a:t>
            </a:r>
            <a:r>
              <a:rPr lang="en-US" dirty="0" smtClean="0"/>
              <a:t>Passwords should be changed regularly.</a:t>
            </a:r>
            <a:r>
              <a:rPr lang="en-US" baseline="0" dirty="0" smtClean="0"/>
              <a:t> </a:t>
            </a:r>
          </a:p>
          <a:p>
            <a:pPr>
              <a:buFont typeface="Arial" pitchFamily="34" charset="0"/>
              <a:buChar char="•"/>
            </a:pPr>
            <a:r>
              <a:rPr lang="en-US" dirty="0" smtClean="0"/>
              <a:t>  SINA: Staff and students would still need to log into SINA for </a:t>
            </a:r>
            <a:r>
              <a:rPr lang="en-US" dirty="0" err="1" smtClean="0"/>
              <a:t>MyClasses</a:t>
            </a:r>
            <a:r>
              <a:rPr lang="en-US" baseline="0" dirty="0" smtClean="0"/>
              <a:t> and </a:t>
            </a:r>
            <a:r>
              <a:rPr lang="en-US" baseline="0" dirty="0" err="1" smtClean="0"/>
              <a:t>Mymail</a:t>
            </a:r>
            <a:endParaRPr lang="en-AU" dirty="0"/>
          </a:p>
        </p:txBody>
      </p:sp>
      <p:sp>
        <p:nvSpPr>
          <p:cNvPr id="4" name="Slide Number Placeholder 3"/>
          <p:cNvSpPr>
            <a:spLocks noGrp="1"/>
          </p:cNvSpPr>
          <p:nvPr>
            <p:ph type="sldNum" sz="quarter" idx="10"/>
          </p:nvPr>
        </p:nvSpPr>
        <p:spPr/>
        <p:txBody>
          <a:bodyPr/>
          <a:lstStyle/>
          <a:p>
            <a:fld id="{50F767B9-BC4D-4E02-9BD5-62ADC160AEBD}" type="slidenum">
              <a:rPr lang="en-AU" smtClean="0"/>
              <a:pPr/>
              <a:t>11</a:t>
            </a:fld>
            <a:endParaRPr lang="en-A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have switched over to </a:t>
            </a:r>
            <a:r>
              <a:rPr lang="en-US" dirty="0" err="1" smtClean="0"/>
              <a:t>Zscaler</a:t>
            </a:r>
            <a:r>
              <a:rPr lang="en-US" dirty="0" smtClean="0"/>
              <a:t>,</a:t>
            </a:r>
            <a:r>
              <a:rPr lang="en-US" baseline="0" dirty="0" smtClean="0"/>
              <a:t> </a:t>
            </a:r>
            <a:r>
              <a:rPr lang="en-US" dirty="0" smtClean="0"/>
              <a:t>your USERNAMES have been set up and you are going into</a:t>
            </a:r>
            <a:r>
              <a:rPr lang="en-US" baseline="0" dirty="0" smtClean="0"/>
              <a:t> </a:t>
            </a:r>
            <a:r>
              <a:rPr lang="en-US" baseline="0" dirty="0" err="1" smtClean="0"/>
              <a:t>Zscaler</a:t>
            </a:r>
            <a:r>
              <a:rPr lang="en-US" baseline="0" dirty="0" smtClean="0"/>
              <a:t> </a:t>
            </a:r>
            <a:r>
              <a:rPr lang="en-US" dirty="0" smtClean="0"/>
              <a:t>to ensure that the rules applied align with your schools acceptable use policy.  </a:t>
            </a:r>
          </a:p>
          <a:p>
            <a:endParaRPr lang="en-US" dirty="0" smtClean="0"/>
          </a:p>
          <a:p>
            <a:r>
              <a:rPr lang="en-US" b="1" dirty="0" smtClean="0"/>
              <a:t>The first action after logging in would be to backup your current rules </a:t>
            </a:r>
            <a:r>
              <a:rPr lang="en-US" dirty="0" smtClean="0"/>
              <a:t>before applying new ones. The following slides will walk you through these steps.</a:t>
            </a:r>
            <a:endParaRPr lang="en-AU" dirty="0" smtClean="0"/>
          </a:p>
          <a:p>
            <a:endParaRPr lang="en-AU" b="1" dirty="0" smtClean="0"/>
          </a:p>
          <a:p>
            <a:r>
              <a:rPr lang="en-AU" b="1" u="sng" dirty="0" smtClean="0"/>
              <a:t>Background Information:</a:t>
            </a:r>
          </a:p>
          <a:p>
            <a:endParaRPr lang="en-US" dirty="0" smtClean="0"/>
          </a:p>
          <a:p>
            <a:pPr>
              <a:buFont typeface="Arial" pitchFamily="34" charset="0"/>
              <a:buChar char="•"/>
            </a:pPr>
            <a:r>
              <a:rPr lang="en-US" dirty="0" smtClean="0"/>
              <a:t>  You should backup your Zscaler portal configuration before making any changes to it.  </a:t>
            </a:r>
          </a:p>
          <a:p>
            <a:pPr>
              <a:buFont typeface="Arial" pitchFamily="34" charset="0"/>
              <a:buChar char="•"/>
            </a:pPr>
            <a:r>
              <a:rPr lang="en-US" dirty="0" smtClean="0"/>
              <a:t>  There is also the capacity to restore to your original configuration should the need arise. </a:t>
            </a:r>
          </a:p>
          <a:p>
            <a:pPr>
              <a:buFont typeface="Arial" pitchFamily="34" charset="0"/>
              <a:buChar char="•"/>
            </a:pPr>
            <a:r>
              <a:rPr lang="en-US" dirty="0" smtClean="0"/>
              <a:t>  </a:t>
            </a:r>
            <a:r>
              <a:rPr lang="en-US" dirty="0" err="1" smtClean="0"/>
              <a:t>Zscaler</a:t>
            </a:r>
            <a:r>
              <a:rPr lang="en-US" dirty="0" smtClean="0"/>
              <a:t> provides quick and effective backup and restore functionality. </a:t>
            </a:r>
            <a:endParaRPr lang="en-US" b="1" dirty="0" smtClean="0"/>
          </a:p>
          <a:p>
            <a:endParaRPr lang="en-US" b="0" dirty="0" smtClean="0"/>
          </a:p>
        </p:txBody>
      </p:sp>
      <p:sp>
        <p:nvSpPr>
          <p:cNvPr id="4" name="Slide Number Placeholder 3"/>
          <p:cNvSpPr>
            <a:spLocks noGrp="1"/>
          </p:cNvSpPr>
          <p:nvPr>
            <p:ph type="sldNum" sz="quarter" idx="10"/>
          </p:nvPr>
        </p:nvSpPr>
        <p:spPr/>
        <p:txBody>
          <a:bodyPr/>
          <a:lstStyle/>
          <a:p>
            <a:fld id="{FBB8991E-A6DB-40AE-96D2-9751EC06BECB}" type="slidenum">
              <a:rPr lang="en-AU" smtClean="0"/>
              <a:pPr/>
              <a:t>12</a:t>
            </a:fld>
            <a:endParaRPr lang="en-A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may decide here that you use dates for Restore Point Names.</a:t>
            </a:r>
            <a:r>
              <a:rPr lang="en-US" baseline="0" dirty="0" smtClean="0"/>
              <a:t>  </a:t>
            </a:r>
          </a:p>
          <a:p>
            <a:endParaRPr lang="en-US" baseline="0" dirty="0" smtClean="0"/>
          </a:p>
          <a:p>
            <a:r>
              <a:rPr lang="en-US" baseline="0" dirty="0" smtClean="0"/>
              <a:t>For example you may decide in your implementation plan that you will review the rules on a monthly basis and will call each restore point the month and year.  ‘October 2012’, ‘November 2013’, etc.</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15</a:t>
            </a:fld>
            <a:endParaRPr lang="en-A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is highlighting the restore points.</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17</a:t>
            </a:fld>
            <a:endParaRPr lang="en-A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following instructions are how to restore your </a:t>
            </a:r>
            <a:r>
              <a:rPr lang="en-US" baseline="0" dirty="0" err="1" smtClean="0"/>
              <a:t>Zscaler</a:t>
            </a:r>
            <a:r>
              <a:rPr lang="en-US" baseline="0" dirty="0" smtClean="0"/>
              <a:t> portal configuration from a restore point.</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18</a:t>
            </a:fld>
            <a:endParaRPr lang="en-A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is an option with </a:t>
            </a:r>
            <a:r>
              <a:rPr lang="en-US" baseline="0" dirty="0" err="1" smtClean="0"/>
              <a:t>Zscaler</a:t>
            </a:r>
            <a:r>
              <a:rPr lang="en-US" baseline="0" dirty="0" smtClean="0"/>
              <a:t> to enable the SSL scanning and it is </a:t>
            </a:r>
            <a:r>
              <a:rPr lang="en-US" b="1" baseline="0" dirty="0" smtClean="0"/>
              <a:t>highly recommended </a:t>
            </a:r>
            <a:r>
              <a:rPr lang="en-US" baseline="0" dirty="0" smtClean="0"/>
              <a:t>that </a:t>
            </a:r>
            <a:r>
              <a:rPr lang="en-US" b="1" baseline="0" dirty="0" smtClean="0"/>
              <a:t>your technician do this</a:t>
            </a:r>
            <a:r>
              <a:rPr lang="en-US" baseline="0" dirty="0" smtClean="0"/>
              <a:t>.</a:t>
            </a:r>
          </a:p>
          <a:p>
            <a:endParaRPr lang="en-US" baseline="0" dirty="0" smtClean="0"/>
          </a:p>
          <a:p>
            <a:r>
              <a:rPr lang="en-US" baseline="0" dirty="0" smtClean="0"/>
              <a:t>Some websites have areas that are like tunnels that stops the web-filtering to detect rules.  By enabling SSL Scanning you are enabling the </a:t>
            </a:r>
            <a:r>
              <a:rPr lang="en-US" baseline="0" dirty="0" err="1" smtClean="0"/>
              <a:t>Zscaler</a:t>
            </a:r>
            <a:r>
              <a:rPr lang="en-US" baseline="0" dirty="0" smtClean="0"/>
              <a:t> to detect all areas of websites.</a:t>
            </a:r>
          </a:p>
          <a:p>
            <a:endParaRPr lang="en-US" baseline="0" dirty="0" smtClean="0"/>
          </a:p>
          <a:p>
            <a:r>
              <a:rPr lang="en-US" baseline="0" dirty="0" smtClean="0"/>
              <a:t>For example:  Google Images even with the safe guards applied act as a tunnel.  Meaning that once you enter within the images area the filters do not operate effectively and unless you have SSL Scanning option enabled as otherwise this will not detect material that is inappropriate. </a:t>
            </a:r>
          </a:p>
          <a:p>
            <a:endParaRPr lang="en-US" baseline="0" dirty="0" smtClean="0"/>
          </a:p>
          <a:p>
            <a:r>
              <a:rPr lang="en-US" b="1" u="sng" baseline="0" dirty="0" smtClean="0"/>
              <a:t>Background Notes:</a:t>
            </a:r>
          </a:p>
          <a:p>
            <a:endParaRPr lang="en-US" b="1" dirty="0" smtClean="0"/>
          </a:p>
          <a:p>
            <a:r>
              <a:rPr lang="en-US" b="1" dirty="0" smtClean="0"/>
              <a:t>Secure Sockets Layer (SSL) Scanning:</a:t>
            </a:r>
          </a:p>
          <a:p>
            <a:pPr algn="l">
              <a:buFont typeface="Arial" pitchFamily="34" charset="0"/>
              <a:buChar char="•"/>
            </a:pPr>
            <a:r>
              <a:rPr lang="en-US" dirty="0" smtClean="0"/>
              <a:t>  Ensures that http and https websites have the same policies and are controlled the same way.</a:t>
            </a:r>
          </a:p>
          <a:p>
            <a:pPr algn="l">
              <a:buFont typeface="Arial" pitchFamily="34" charset="0"/>
              <a:buChar char="•"/>
            </a:pPr>
            <a:r>
              <a:rPr lang="en-US" dirty="0" smtClean="0"/>
              <a:t>  Allows more granular controls to be applied to internet traffic</a:t>
            </a:r>
          </a:p>
          <a:p>
            <a:pPr algn="l">
              <a:buFont typeface="Arial" pitchFamily="34" charset="0"/>
              <a:buChar char="•"/>
            </a:pPr>
            <a:r>
              <a:rPr lang="en-US" b="1" dirty="0" smtClean="0"/>
              <a:t>  </a:t>
            </a:r>
            <a:r>
              <a:rPr lang="en-US" dirty="0" smtClean="0"/>
              <a:t>After your technician</a:t>
            </a:r>
            <a:r>
              <a:rPr lang="en-US" baseline="0" dirty="0" smtClean="0"/>
              <a:t> </a:t>
            </a:r>
            <a:r>
              <a:rPr lang="en-US" dirty="0" smtClean="0"/>
              <a:t>enables SSL scanning they will need to put the </a:t>
            </a:r>
            <a:r>
              <a:rPr lang="en-US" dirty="0" err="1" smtClean="0"/>
              <a:t>Zscaler</a:t>
            </a:r>
            <a:r>
              <a:rPr lang="en-US" dirty="0" smtClean="0"/>
              <a:t> certificate on every device on your network.  See next slide for more information.</a:t>
            </a:r>
            <a:endParaRPr lang="en-US" b="1" dirty="0" smtClean="0"/>
          </a:p>
          <a:p>
            <a:pPr algn="l">
              <a:buFont typeface="Arial" pitchFamily="34" charset="0"/>
              <a:buChar char="•"/>
            </a:pPr>
            <a:endParaRPr lang="en-AU" b="1"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21</a:t>
            </a:fld>
            <a:endParaRPr lang="en-A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the SSL Scanning to work on all devices the </a:t>
            </a:r>
            <a:r>
              <a:rPr lang="en-US" dirty="0" err="1" smtClean="0"/>
              <a:t>Zscaler</a:t>
            </a:r>
            <a:r>
              <a:rPr lang="en-US" dirty="0" smtClean="0"/>
              <a:t> digital certificate needs to be installed.  Technicians should install certificates on all devices.</a:t>
            </a:r>
            <a:r>
              <a:rPr lang="en-AU" dirty="0" smtClean="0"/>
              <a:t> </a:t>
            </a:r>
            <a:r>
              <a:rPr lang="en-US" b="0" dirty="0" smtClean="0"/>
              <a:t>For the certificate</a:t>
            </a:r>
            <a:r>
              <a:rPr lang="en-US" b="0" baseline="0" dirty="0" smtClean="0"/>
              <a:t> please forward the following information on CEVN to your technician.</a:t>
            </a:r>
          </a:p>
          <a:p>
            <a:endParaRPr lang="en-US" b="1" dirty="0" smtClean="0"/>
          </a:p>
          <a:p>
            <a:r>
              <a:rPr lang="en-US" b="1" u="sng" dirty="0" smtClean="0"/>
              <a:t>NOTES for technicians:</a:t>
            </a:r>
          </a:p>
          <a:p>
            <a:endParaRPr lang="en-US" b="1" dirty="0" smtClean="0"/>
          </a:p>
          <a:p>
            <a:r>
              <a:rPr lang="en-US" b="1" i="1" dirty="0" smtClean="0"/>
              <a:t>Installing the </a:t>
            </a:r>
            <a:r>
              <a:rPr lang="en-US" b="1" i="1" dirty="0" err="1" smtClean="0"/>
              <a:t>Zscaler</a:t>
            </a:r>
            <a:r>
              <a:rPr lang="en-US" b="1" i="1" dirty="0" smtClean="0"/>
              <a:t> digital certificate :</a:t>
            </a:r>
          </a:p>
          <a:p>
            <a:r>
              <a:rPr lang="en-US" dirty="0" smtClean="0"/>
              <a:t>1) You need to distribute the </a:t>
            </a:r>
            <a:r>
              <a:rPr lang="en-US" dirty="0" err="1" smtClean="0"/>
              <a:t>Zscaler</a:t>
            </a:r>
            <a:r>
              <a:rPr lang="en-US" dirty="0" smtClean="0"/>
              <a:t> SHA1 digital certificate to all devices on your network. For Windows networks this can be achieved very quickly using Group Policy. The SHA1 certificate can be obtained from the link below. The certificate should be installed in the “Trusted Root Certification Authorities” container. </a:t>
            </a:r>
          </a:p>
          <a:p>
            <a:r>
              <a:rPr lang="en-US" dirty="0" smtClean="0"/>
              <a:t>2) If you are using </a:t>
            </a:r>
            <a:r>
              <a:rPr lang="en-US" dirty="0" err="1" smtClean="0"/>
              <a:t>iOS</a:t>
            </a:r>
            <a:r>
              <a:rPr lang="en-US" dirty="0" smtClean="0"/>
              <a:t>(Apple) based devices you will need to use whatever management software you have in place. If you do not have management software in place users can be instructed to go to the following URL to download the certificate for installation. </a:t>
            </a:r>
          </a:p>
          <a:p>
            <a:r>
              <a:rPr lang="en-US" dirty="0" smtClean="0">
                <a:hlinkClick r:id="rId3"/>
              </a:rPr>
              <a:t>http://cevn.cecv.catholic.edu.au/assets/0/72/80/382/400/100090/118128/fad6293c-c107-45a5-86f2-451e1a78bfff.pdf</a:t>
            </a:r>
            <a:r>
              <a:rPr lang="en-US" dirty="0" smtClean="0"/>
              <a:t> </a:t>
            </a:r>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22</a:t>
            </a:fld>
            <a:endParaRPr lang="en-A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a:t>
            </a:r>
            <a:r>
              <a:rPr lang="en-US" baseline="0" dirty="0" smtClean="0"/>
              <a:t>r school has rolled over to </a:t>
            </a:r>
            <a:r>
              <a:rPr lang="en-US" baseline="0" dirty="0" err="1" smtClean="0"/>
              <a:t>Zscaler</a:t>
            </a:r>
            <a:r>
              <a:rPr lang="en-US" baseline="0" dirty="0" smtClean="0"/>
              <a:t> and all students and staff are logging into the internet with their </a:t>
            </a:r>
            <a:r>
              <a:rPr lang="en-US" baseline="0" dirty="0" err="1" smtClean="0"/>
              <a:t>Zscaler</a:t>
            </a:r>
            <a:r>
              <a:rPr lang="en-US" baseline="0" dirty="0" smtClean="0"/>
              <a:t> Username and you would like to change the rules within </a:t>
            </a:r>
            <a:r>
              <a:rPr lang="en-US" baseline="0" dirty="0" err="1" smtClean="0"/>
              <a:t>Zscaler</a:t>
            </a:r>
            <a:r>
              <a:rPr lang="en-US" baseline="0" dirty="0" smtClean="0"/>
              <a:t> to either block or unblock websites at your school level. </a:t>
            </a:r>
          </a:p>
          <a:p>
            <a:endParaRPr lang="en-US" baseline="0" dirty="0" smtClean="0"/>
          </a:p>
          <a:p>
            <a:r>
              <a:rPr lang="en-US" b="1" i="1" baseline="0" dirty="0" smtClean="0"/>
              <a:t>Your focus is to implement rules to ensure that the users within your school are accessing appropriate websites and secures them as per your school’s acceptable use policy.</a:t>
            </a:r>
          </a:p>
          <a:p>
            <a:endParaRPr lang="en-US" baseline="0" dirty="0" smtClean="0"/>
          </a:p>
          <a:p>
            <a:r>
              <a:rPr lang="en-US" baseline="0" dirty="0" smtClean="0"/>
              <a:t>You understand that the r</a:t>
            </a:r>
            <a:r>
              <a:rPr lang="en-US" dirty="0" smtClean="0"/>
              <a:t>ules for web-filtering (that is how </a:t>
            </a:r>
            <a:r>
              <a:rPr lang="en-US" dirty="0" err="1" smtClean="0"/>
              <a:t>Zscaler</a:t>
            </a:r>
            <a:r>
              <a:rPr lang="en-US" dirty="0" smtClean="0"/>
              <a:t> checks content)</a:t>
            </a:r>
            <a:r>
              <a:rPr lang="en-US" baseline="0" dirty="0" smtClean="0"/>
              <a:t> </a:t>
            </a:r>
            <a:r>
              <a:rPr lang="en-US" dirty="0" smtClean="0"/>
              <a:t>are applied and that the first five</a:t>
            </a:r>
            <a:r>
              <a:rPr lang="en-US" baseline="0" dirty="0" smtClean="0"/>
              <a:t> base rules can’t be changed. See next slide.</a:t>
            </a:r>
            <a:endParaRPr lang="en-US" dirty="0" smtClean="0"/>
          </a:p>
          <a:p>
            <a:endParaRPr lang="en-US" dirty="0" smtClean="0"/>
          </a:p>
          <a:p>
            <a:r>
              <a:rPr lang="en-US" b="1" dirty="0" smtClean="0"/>
              <a:t>NOTE:</a:t>
            </a:r>
          </a:p>
          <a:p>
            <a:r>
              <a:rPr lang="en-US" dirty="0" smtClean="0"/>
              <a:t>Defining</a:t>
            </a:r>
            <a:r>
              <a:rPr lang="en-US" baseline="0" dirty="0" smtClean="0"/>
              <a:t> rules for URL Policy begins on page 96 of the </a:t>
            </a:r>
            <a:r>
              <a:rPr lang="en-US" baseline="0" dirty="0" err="1" smtClean="0"/>
              <a:t>Zscaler</a:t>
            </a:r>
            <a:r>
              <a:rPr lang="en-US" baseline="0" dirty="0" smtClean="0"/>
              <a:t> Web Security Administration Guide</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23</a:t>
            </a:fld>
            <a:endParaRPr lang="en-A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Each portal has 5 base rules established by the CEOM:</a:t>
            </a:r>
          </a:p>
          <a:p>
            <a:endParaRPr lang="en-US" baseline="0" dirty="0" smtClean="0"/>
          </a:p>
          <a:p>
            <a:pPr>
              <a:buFont typeface="Arial" pitchFamily="34" charset="0"/>
              <a:buChar char="•"/>
            </a:pPr>
            <a:r>
              <a:rPr lang="en-US" baseline="0" dirty="0" smtClean="0"/>
              <a:t>  Global URL Blacklist, </a:t>
            </a:r>
          </a:p>
          <a:p>
            <a:pPr>
              <a:buFont typeface="Arial" pitchFamily="34" charset="0"/>
              <a:buChar char="•"/>
            </a:pPr>
            <a:r>
              <a:rPr lang="en-US" baseline="0" dirty="0" smtClean="0"/>
              <a:t>  Site URL </a:t>
            </a:r>
            <a:r>
              <a:rPr lang="en-US" baseline="0" dirty="0" err="1" smtClean="0"/>
              <a:t>Whitelist</a:t>
            </a:r>
            <a:r>
              <a:rPr lang="en-US" baseline="0" dirty="0" smtClean="0"/>
              <a:t>, </a:t>
            </a:r>
          </a:p>
          <a:p>
            <a:pPr>
              <a:buFont typeface="Arial" pitchFamily="34" charset="0"/>
              <a:buChar char="•"/>
            </a:pPr>
            <a:r>
              <a:rPr lang="en-US" baseline="0" dirty="0" smtClean="0"/>
              <a:t>  Global </a:t>
            </a:r>
            <a:r>
              <a:rPr lang="en-US" baseline="0" dirty="0" err="1" smtClean="0"/>
              <a:t>Whitelist</a:t>
            </a:r>
            <a:r>
              <a:rPr lang="en-US" baseline="0" dirty="0" smtClean="0"/>
              <a:t>, </a:t>
            </a:r>
          </a:p>
          <a:p>
            <a:pPr>
              <a:buFont typeface="Arial" pitchFamily="34" charset="0"/>
              <a:buChar char="•"/>
            </a:pPr>
            <a:r>
              <a:rPr lang="en-US" baseline="0" dirty="0" smtClean="0"/>
              <a:t>  Site URL Blacklist </a:t>
            </a:r>
          </a:p>
          <a:p>
            <a:pPr>
              <a:buFont typeface="Arial" pitchFamily="34" charset="0"/>
              <a:buChar char="•"/>
            </a:pPr>
            <a:r>
              <a:rPr lang="en-US" baseline="0" dirty="0" smtClean="0"/>
              <a:t>  Pornography, Adult Sex Education, Militancy/Hate and Extremism, Computer Hacking, </a:t>
            </a:r>
            <a:r>
              <a:rPr lang="en-US" baseline="0" dirty="0" err="1" smtClean="0"/>
              <a:t>Anonymizer</a:t>
            </a:r>
            <a:r>
              <a:rPr lang="en-US" baseline="0" dirty="0" smtClean="0"/>
              <a:t> &amp; Security.</a:t>
            </a:r>
          </a:p>
          <a:p>
            <a:r>
              <a:rPr lang="en-US" baseline="0" dirty="0" smtClean="0"/>
              <a:t> </a:t>
            </a:r>
          </a:p>
          <a:p>
            <a:r>
              <a:rPr lang="en-US" b="1" dirty="0" smtClean="0"/>
              <a:t>These 5 base rules are not editable.</a:t>
            </a:r>
            <a:r>
              <a:rPr lang="en-US" b="1" baseline="0" dirty="0" smtClean="0"/>
              <a:t> However, y</a:t>
            </a:r>
            <a:r>
              <a:rPr lang="en-US" b="1" dirty="0" smtClean="0"/>
              <a:t>ou</a:t>
            </a:r>
            <a:r>
              <a:rPr lang="en-US" b="1" baseline="0" dirty="0" smtClean="0"/>
              <a:t> are able to edit the 6</a:t>
            </a:r>
            <a:r>
              <a:rPr lang="en-US" b="1" baseline="30000" dirty="0" smtClean="0"/>
              <a:t>th</a:t>
            </a:r>
            <a:r>
              <a:rPr lang="en-US" b="1" baseline="0" dirty="0" smtClean="0"/>
              <a:t> rule as well as add rules that are within your acceptable use policy.  </a:t>
            </a:r>
          </a:p>
          <a:p>
            <a:endParaRPr lang="en-US" baseline="0" dirty="0" smtClean="0"/>
          </a:p>
          <a:p>
            <a:r>
              <a:rPr lang="en-US" baseline="0" dirty="0" smtClean="0"/>
              <a:t>The r</a:t>
            </a:r>
            <a:r>
              <a:rPr lang="en-US" dirty="0" smtClean="0"/>
              <a:t>ules for web-filtering (that is how </a:t>
            </a:r>
            <a:r>
              <a:rPr lang="en-US" dirty="0" err="1" smtClean="0"/>
              <a:t>Zscaler</a:t>
            </a:r>
            <a:r>
              <a:rPr lang="en-US" dirty="0" smtClean="0"/>
              <a:t> checks content)</a:t>
            </a:r>
            <a:r>
              <a:rPr lang="en-US" baseline="0" dirty="0" smtClean="0"/>
              <a:t> </a:t>
            </a:r>
            <a:r>
              <a:rPr lang="en-US" dirty="0" smtClean="0"/>
              <a:t>are applied in the following order;</a:t>
            </a:r>
          </a:p>
          <a:p>
            <a:pPr lvl="1"/>
            <a:endParaRPr lang="en-US" dirty="0" smtClean="0"/>
          </a:p>
          <a:p>
            <a:pPr marL="691561" lvl="1" indent="-230520">
              <a:buFont typeface="+mj-lt"/>
              <a:buAutoNum type="arabicPeriod"/>
            </a:pPr>
            <a:r>
              <a:rPr lang="en-US" dirty="0" smtClean="0"/>
              <a:t> The site is checked for malicious content</a:t>
            </a:r>
          </a:p>
          <a:p>
            <a:pPr marL="691561" lvl="1" indent="-230520">
              <a:buFont typeface="+mj-lt"/>
              <a:buAutoNum type="arabicPeriod"/>
            </a:pPr>
            <a:r>
              <a:rPr lang="en-US" dirty="0" smtClean="0"/>
              <a:t> Web 2.0 rules are applied</a:t>
            </a:r>
          </a:p>
          <a:p>
            <a:pPr marL="691561" lvl="1" indent="-230520">
              <a:buFont typeface="+mj-lt"/>
              <a:buAutoNum type="arabicPeriod"/>
            </a:pPr>
            <a:r>
              <a:rPr lang="en-US" dirty="0" smtClean="0"/>
              <a:t> URL Policy rules are applied</a:t>
            </a:r>
          </a:p>
          <a:p>
            <a:pPr lvl="1"/>
            <a:endParaRPr lang="en-US" dirty="0" smtClean="0"/>
          </a:p>
          <a:p>
            <a:pPr lvl="0"/>
            <a:r>
              <a:rPr lang="en-US" dirty="0" smtClean="0"/>
              <a:t>Both Web 2.0 rules and URL policy rules apply first to last with the first match applying.</a:t>
            </a:r>
          </a:p>
          <a:p>
            <a:pPr lvl="0"/>
            <a:endParaRPr lang="en-US" dirty="0" smtClean="0"/>
          </a:p>
          <a:p>
            <a:pPr defTabSz="922081">
              <a:defRPr/>
            </a:pPr>
            <a:r>
              <a:rPr lang="en-US" b="1" dirty="0" smtClean="0"/>
              <a:t>The following scenarios</a:t>
            </a:r>
            <a:r>
              <a:rPr lang="en-US" b="1" baseline="0" dirty="0" smtClean="0"/>
              <a:t> will demonstrate when you would change, add and/or delete a rule from within the URL Policy or the Web 2.0 Control section. </a:t>
            </a:r>
          </a:p>
          <a:p>
            <a:pPr defTabSz="922081">
              <a:defRPr/>
            </a:pPr>
            <a:endParaRPr lang="en-US" b="1" baseline="0" dirty="0" smtClean="0"/>
          </a:p>
          <a:p>
            <a:pPr defTabSz="922081">
              <a:defRPr/>
            </a:pPr>
            <a:r>
              <a:rPr lang="en-US" b="1" baseline="0" dirty="0" smtClean="0"/>
              <a:t>NOTE:</a:t>
            </a:r>
          </a:p>
          <a:p>
            <a:pPr defTabSz="922081">
              <a:buFont typeface="Arial" pitchFamily="34" charset="0"/>
              <a:buChar char="•"/>
              <a:defRPr/>
            </a:pPr>
            <a:r>
              <a:rPr lang="en-US" b="1" baseline="0" dirty="0" smtClean="0"/>
              <a:t>  </a:t>
            </a:r>
            <a:r>
              <a:rPr lang="en-US" b="0" dirty="0" smtClean="0"/>
              <a:t>CEOM has already placed default</a:t>
            </a:r>
            <a:r>
              <a:rPr lang="en-US" b="0" baseline="0" dirty="0" smtClean="0"/>
              <a:t> Web 2.0 rules for </a:t>
            </a:r>
          </a:p>
          <a:p>
            <a:pPr lvl="1" defTabSz="922081">
              <a:buFont typeface="Courier New" pitchFamily="49" charset="0"/>
              <a:buChar char="o"/>
              <a:defRPr/>
            </a:pPr>
            <a:r>
              <a:rPr lang="en-US" b="0" baseline="0" dirty="0" smtClean="0"/>
              <a:t>  Webmail, </a:t>
            </a:r>
          </a:p>
          <a:p>
            <a:pPr lvl="1" defTabSz="922081">
              <a:buFont typeface="Courier New" pitchFamily="49" charset="0"/>
              <a:buChar char="o"/>
              <a:defRPr/>
            </a:pPr>
            <a:r>
              <a:rPr lang="en-US" b="0" baseline="0" dirty="0" smtClean="0"/>
              <a:t>  Instant Messaging, </a:t>
            </a:r>
          </a:p>
          <a:p>
            <a:pPr lvl="1" defTabSz="922081">
              <a:buFont typeface="Courier New" pitchFamily="49" charset="0"/>
              <a:buChar char="o"/>
              <a:defRPr/>
            </a:pPr>
            <a:r>
              <a:rPr lang="en-US" b="0" baseline="0" dirty="0" smtClean="0"/>
              <a:t>  Social Networks/Blogs </a:t>
            </a:r>
          </a:p>
          <a:p>
            <a:pPr lvl="1" defTabSz="922081">
              <a:buFont typeface="Courier New" pitchFamily="49" charset="0"/>
              <a:buChar char="o"/>
              <a:defRPr/>
            </a:pPr>
            <a:r>
              <a:rPr lang="en-US" b="0" baseline="0" dirty="0" smtClean="0"/>
              <a:t>  Streaming Media/File Share</a:t>
            </a:r>
          </a:p>
          <a:p>
            <a:pPr lvl="0" defTabSz="922081">
              <a:buFont typeface="Courier New" pitchFamily="49" charset="0"/>
              <a:buNone/>
              <a:defRPr/>
            </a:pPr>
            <a:endParaRPr lang="en-US" b="0" baseline="0" dirty="0" smtClean="0"/>
          </a:p>
          <a:p>
            <a:pPr lvl="0" defTabSz="922081">
              <a:buFont typeface="Courier New" pitchFamily="49" charset="0"/>
              <a:buNone/>
              <a:defRPr/>
            </a:pPr>
            <a:r>
              <a:rPr lang="en-US" b="0" baseline="0" dirty="0" smtClean="0"/>
              <a:t>as shown in slides 5, 6, 7 &amp; 8. </a:t>
            </a:r>
            <a:endParaRPr lang="en-US" b="0" dirty="0" smtClean="0"/>
          </a:p>
          <a:p>
            <a:pPr lvl="0"/>
            <a:endParaRPr lang="en-US" b="1" baseline="0" dirty="0" smtClean="0"/>
          </a:p>
          <a:p>
            <a:pPr lvl="0"/>
            <a:endParaRPr lang="en-US" b="1" dirty="0" smtClean="0"/>
          </a:p>
        </p:txBody>
      </p:sp>
      <p:sp>
        <p:nvSpPr>
          <p:cNvPr id="4" name="Slide Number Placeholder 3"/>
          <p:cNvSpPr>
            <a:spLocks noGrp="1"/>
          </p:cNvSpPr>
          <p:nvPr>
            <p:ph type="sldNum" sz="quarter" idx="10"/>
          </p:nvPr>
        </p:nvSpPr>
        <p:spPr/>
        <p:txBody>
          <a:bodyPr/>
          <a:lstStyle/>
          <a:p>
            <a:fld id="{F2577588-920A-4096-B1A7-EA9444E7EF9C}" type="slidenum">
              <a:rPr lang="en-AU" smtClean="0"/>
              <a:pPr/>
              <a:t>24</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F2577588-920A-4096-B1A7-EA9444E7EF9C}" type="slidenum">
              <a:rPr lang="en-AU" smtClean="0"/>
              <a:pPr/>
              <a:t>2</a:t>
            </a:fld>
            <a:endParaRPr lang="en-A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i="1" baseline="0" dirty="0" smtClean="0"/>
          </a:p>
          <a:p>
            <a:r>
              <a:rPr lang="en-US" b="0" i="0" baseline="0" dirty="0" smtClean="0"/>
              <a:t>The following instructions will demonstrate how to go about unblocking the website for use.</a:t>
            </a:r>
          </a:p>
          <a:p>
            <a:endParaRPr lang="en-US" b="0" i="0" baseline="0" dirty="0" smtClean="0"/>
          </a:p>
          <a:p>
            <a:r>
              <a:rPr lang="en-US" b="0" i="0" baseline="0" dirty="0" smtClean="0"/>
              <a:t>This would be the same procedure if you were ‘blocking’ a website except you would select ‘block’ rather than ‘allow’ within the action section that will be shown in the later slides. </a:t>
            </a:r>
          </a:p>
          <a:p>
            <a:endParaRPr lang="en-AU" b="0" i="0"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25</a:t>
            </a:fld>
            <a:endParaRPr lang="en-A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buAutoNum type="arabicPeriod"/>
            </a:pPr>
            <a:r>
              <a:rPr lang="en-US" dirty="0" smtClean="0"/>
              <a:t>Manage URL Categories</a:t>
            </a:r>
          </a:p>
          <a:p>
            <a:pPr marL="230520" indent="-230520">
              <a:buAutoNum type="arabicPeriod"/>
            </a:pP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26</a:t>
            </a:fld>
            <a:endParaRPr lang="en-A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2. Edit</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27</a:t>
            </a:fld>
            <a:endParaRPr lang="en-A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3.</a:t>
            </a:r>
            <a:r>
              <a:rPr lang="en-US" baseline="0" dirty="0" smtClean="0"/>
              <a:t> Site URL </a:t>
            </a:r>
            <a:r>
              <a:rPr lang="en-US" baseline="0" dirty="0" err="1" smtClean="0"/>
              <a:t>Whitelist</a:t>
            </a:r>
            <a:r>
              <a:rPr lang="en-US" baseline="0" dirty="0" smtClean="0"/>
              <a:t> (just for your school) – click on the pencil</a:t>
            </a:r>
          </a:p>
          <a:p>
            <a:pPr marL="230520" indent="-230520"/>
            <a:endParaRPr lang="en-US" baseline="0" dirty="0" smtClean="0"/>
          </a:p>
          <a:p>
            <a:pPr marL="230520" indent="-230520"/>
            <a:r>
              <a:rPr lang="en-US" b="1" baseline="0" dirty="0" smtClean="0"/>
              <a:t>NOTES: </a:t>
            </a:r>
          </a:p>
          <a:p>
            <a:pPr marL="230520" indent="-230520">
              <a:buFont typeface="Arial" pitchFamily="34" charset="0"/>
              <a:buChar char="•"/>
            </a:pPr>
            <a:r>
              <a:rPr lang="en-US" b="0" u="sng" baseline="0" dirty="0" smtClean="0"/>
              <a:t>Do not </a:t>
            </a:r>
            <a:r>
              <a:rPr lang="en-US" b="0" baseline="0" dirty="0" smtClean="0"/>
              <a:t>change in the ‘Global </a:t>
            </a:r>
            <a:r>
              <a:rPr lang="en-US" b="0" baseline="0" dirty="0" err="1" smtClean="0"/>
              <a:t>Whitelist</a:t>
            </a:r>
            <a:r>
              <a:rPr lang="en-US" b="0" baseline="0" dirty="0" smtClean="0"/>
              <a:t>’ (CEO Managed)</a:t>
            </a:r>
          </a:p>
          <a:p>
            <a:pPr marL="230520" indent="-230520">
              <a:buFont typeface="Arial" pitchFamily="34" charset="0"/>
              <a:buChar char="•"/>
            </a:pPr>
            <a:r>
              <a:rPr lang="en-US" b="0" baseline="0" dirty="0" smtClean="0"/>
              <a:t>If you wanted to block a site use the ‘Site URL Blacklist’</a:t>
            </a:r>
          </a:p>
          <a:p>
            <a:pPr marL="230520" indent="-230520">
              <a:buFont typeface="Arial" pitchFamily="34" charset="0"/>
              <a:buChar char="•"/>
            </a:pPr>
            <a:r>
              <a:rPr lang="en-US" b="0" baseline="0" dirty="0" smtClean="0"/>
              <a:t>A </a:t>
            </a:r>
            <a:r>
              <a:rPr lang="en-US" b="0" baseline="0" dirty="0" err="1" smtClean="0"/>
              <a:t>whitelist</a:t>
            </a:r>
            <a:r>
              <a:rPr lang="en-US" b="0" baseline="0" dirty="0" smtClean="0"/>
              <a:t> means that websites listed here are allowed </a:t>
            </a:r>
          </a:p>
          <a:p>
            <a:pPr marL="230520" indent="-230520">
              <a:buFont typeface="Arial" pitchFamily="34" charset="0"/>
              <a:buChar char="•"/>
            </a:pPr>
            <a:r>
              <a:rPr lang="en-US" b="0" baseline="0" dirty="0" smtClean="0"/>
              <a:t>A blacklist means that websites listed here are not allowed</a:t>
            </a:r>
          </a:p>
          <a:p>
            <a:pPr marL="230520" indent="-230520"/>
            <a:endParaRPr lang="en-AU" b="1"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28</a:t>
            </a:fld>
            <a:endParaRPr lang="en-A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4. Type website in the URLs</a:t>
            </a:r>
            <a:r>
              <a:rPr lang="en-US" baseline="0" dirty="0" smtClean="0"/>
              <a:t> and domains section two ways:</a:t>
            </a:r>
          </a:p>
          <a:p>
            <a:pPr marL="230520" indent="-230520"/>
            <a:endParaRPr lang="en-US" baseline="0" dirty="0" smtClean="0"/>
          </a:p>
          <a:p>
            <a:pPr marL="230520" indent="-230520"/>
            <a:r>
              <a:rPr lang="en-US" baseline="0" dirty="0" smtClean="0"/>
              <a:t>For example:</a:t>
            </a:r>
          </a:p>
          <a:p>
            <a:pPr marL="230520" indent="-230520"/>
            <a:r>
              <a:rPr lang="en-US" baseline="0" dirty="0" smtClean="0"/>
              <a:t>.</a:t>
            </a:r>
            <a:r>
              <a:rPr lang="en-US" baseline="0" dirty="0" err="1" smtClean="0"/>
              <a:t>apple.com</a:t>
            </a:r>
            <a:endParaRPr lang="en-US" baseline="0" dirty="0" smtClean="0"/>
          </a:p>
          <a:p>
            <a:pPr marL="230520" indent="-230520"/>
            <a:r>
              <a:rPr lang="en-US" baseline="0" dirty="0" smtClean="0"/>
              <a:t>apple.com</a:t>
            </a:r>
          </a:p>
          <a:p>
            <a:pPr marL="230520" indent="-230520"/>
            <a:endParaRPr lang="en-US" baseline="0" dirty="0" smtClean="0"/>
          </a:p>
          <a:p>
            <a:pPr marL="230520" indent="-230520"/>
            <a:r>
              <a:rPr lang="en-US" b="1" baseline="0" dirty="0" smtClean="0"/>
              <a:t>Press SAVE</a:t>
            </a:r>
            <a:endParaRPr lang="en-AU" b="1"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29</a:t>
            </a:fld>
            <a:endParaRPr lang="en-A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5. Click</a:t>
            </a:r>
            <a:r>
              <a:rPr lang="en-US" baseline="0" dirty="0" smtClean="0"/>
              <a:t> on ‘Activate Now’</a:t>
            </a:r>
          </a:p>
          <a:p>
            <a:pPr marL="230520" indent="-230520"/>
            <a:r>
              <a:rPr lang="en-US" baseline="0" dirty="0" smtClean="0"/>
              <a:t>6. Click ‘Done’</a:t>
            </a:r>
          </a:p>
          <a:p>
            <a:pPr marL="230520" indent="-230520"/>
            <a:endParaRPr lang="en-US" baseline="0" dirty="0" smtClean="0"/>
          </a:p>
          <a:p>
            <a:pPr marL="230520" indent="-230520"/>
            <a:r>
              <a:rPr lang="en-US" b="1" baseline="0" dirty="0" smtClean="0"/>
              <a:t>NOTE:</a:t>
            </a:r>
          </a:p>
          <a:p>
            <a:pPr marL="230520" indent="-230520"/>
            <a:r>
              <a:rPr lang="en-US" baseline="0" dirty="0" smtClean="0"/>
              <a:t>The rules are updated as soon as you have pressed done.</a:t>
            </a:r>
          </a:p>
          <a:p>
            <a:pPr marL="230520" indent="-230520"/>
            <a:endParaRPr lang="en-US" baseline="0" dirty="0" smtClean="0"/>
          </a:p>
        </p:txBody>
      </p:sp>
      <p:sp>
        <p:nvSpPr>
          <p:cNvPr id="4" name="Slide Number Placeholder 3"/>
          <p:cNvSpPr>
            <a:spLocks noGrp="1"/>
          </p:cNvSpPr>
          <p:nvPr>
            <p:ph type="sldNum" sz="quarter" idx="10"/>
          </p:nvPr>
        </p:nvSpPr>
        <p:spPr/>
        <p:txBody>
          <a:bodyPr/>
          <a:lstStyle/>
          <a:p>
            <a:fld id="{F2577588-920A-4096-B1A7-EA9444E7EF9C}" type="slidenum">
              <a:rPr lang="en-AU" smtClean="0"/>
              <a:pPr/>
              <a:t>30</a:t>
            </a:fld>
            <a:endParaRPr lang="en-A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i="1" baseline="0" dirty="0" smtClean="0"/>
          </a:p>
          <a:p>
            <a:r>
              <a:rPr lang="en-US" b="0" i="0" baseline="0" dirty="0" smtClean="0"/>
              <a:t>The following instructions will demonstrate </a:t>
            </a:r>
            <a:r>
              <a:rPr lang="en-US" b="1" i="1" baseline="0" dirty="0" smtClean="0"/>
              <a:t>how to unblock for teachers only</a:t>
            </a:r>
            <a:r>
              <a:rPr lang="en-US" b="0" i="0" baseline="0" dirty="0" smtClean="0"/>
              <a:t>.</a:t>
            </a:r>
          </a:p>
          <a:p>
            <a:endParaRPr lang="en-US" b="0" i="0" baseline="0" dirty="0" smtClean="0"/>
          </a:p>
          <a:p>
            <a:r>
              <a:rPr lang="en-US" b="0" i="0" baseline="0" dirty="0" smtClean="0"/>
              <a:t>This would be the same procedure for any other group in your school.</a:t>
            </a:r>
          </a:p>
          <a:p>
            <a:endParaRPr lang="en-US" b="0" i="0" dirty="0" smtClean="0"/>
          </a:p>
          <a:p>
            <a:pPr defTabSz="922081">
              <a:defRPr/>
            </a:pPr>
            <a:r>
              <a:rPr lang="en-US" i="0" dirty="0" smtClean="0"/>
              <a:t>The first thing you will need to do is look up the website URL category</a:t>
            </a:r>
            <a:r>
              <a:rPr lang="en-US" i="0" baseline="0" dirty="0" smtClean="0"/>
              <a:t> to see if the website falls under a Web 2.0 category.  If you already know how to do this you can go to the next steps on </a:t>
            </a:r>
            <a:r>
              <a:rPr lang="en-US" b="1" i="0" baseline="0" dirty="0" smtClean="0"/>
              <a:t>slide 34.</a:t>
            </a:r>
          </a:p>
          <a:p>
            <a:pPr defTabSz="922081">
              <a:defRPr/>
            </a:pPr>
            <a:endParaRPr lang="en-US" i="0" baseline="0" dirty="0" smtClean="0"/>
          </a:p>
          <a:p>
            <a:pPr defTabSz="922081">
              <a:defRPr/>
            </a:pPr>
            <a:r>
              <a:rPr lang="en-US" b="1" i="0" dirty="0" smtClean="0"/>
              <a:t>NOTE: </a:t>
            </a:r>
            <a:endParaRPr lang="en-US" i="0" baseline="0" dirty="0" smtClean="0"/>
          </a:p>
          <a:p>
            <a:pPr defTabSz="922081">
              <a:buFont typeface="Arial" pitchFamily="34" charset="0"/>
              <a:buChar char="•"/>
              <a:defRPr/>
            </a:pPr>
            <a:r>
              <a:rPr lang="en-US" i="0" baseline="0" dirty="0" smtClean="0"/>
              <a:t>  Groups are taken from the Active Directory.</a:t>
            </a:r>
            <a:endParaRPr lang="en-US" i="0" dirty="0" smtClean="0"/>
          </a:p>
          <a:p>
            <a:endParaRPr lang="en-AU" b="0" i="0"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31</a:t>
            </a:fld>
            <a:endParaRPr lang="en-A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2081">
              <a:defRPr/>
            </a:pPr>
            <a:r>
              <a:rPr lang="en-US" dirty="0" smtClean="0"/>
              <a:t>The first thing you would do is look up the website URL category.</a:t>
            </a:r>
            <a:r>
              <a:rPr lang="en-US" baseline="0" dirty="0" smtClean="0"/>
              <a:t>  Do this by going to:</a:t>
            </a:r>
            <a:endParaRPr lang="en-US" dirty="0" smtClean="0"/>
          </a:p>
          <a:p>
            <a:pPr defTabSz="922081">
              <a:defRPr/>
            </a:pPr>
            <a:endParaRPr lang="en-AU" b="0" dirty="0" smtClean="0"/>
          </a:p>
          <a:p>
            <a:r>
              <a:rPr lang="en-US" b="0" dirty="0" smtClean="0"/>
              <a:t>1. Manage URL Categories</a:t>
            </a:r>
          </a:p>
          <a:p>
            <a:endParaRPr lang="en-US" b="1" dirty="0" smtClean="0"/>
          </a:p>
          <a:p>
            <a:endParaRPr lang="en-US" b="1" dirty="0" smtClean="0"/>
          </a:p>
        </p:txBody>
      </p:sp>
      <p:sp>
        <p:nvSpPr>
          <p:cNvPr id="4" name="Slide Number Placeholder 3"/>
          <p:cNvSpPr>
            <a:spLocks noGrp="1"/>
          </p:cNvSpPr>
          <p:nvPr>
            <p:ph type="sldNum" sz="quarter" idx="10"/>
          </p:nvPr>
        </p:nvSpPr>
        <p:spPr/>
        <p:txBody>
          <a:bodyPr/>
          <a:lstStyle/>
          <a:p>
            <a:fld id="{FBB8991E-A6DB-40AE-96D2-9751EC06BECB}" type="slidenum">
              <a:rPr lang="en-AU" smtClean="0"/>
              <a:pPr/>
              <a:t>32</a:t>
            </a:fld>
            <a:endParaRPr lang="en-A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baseline="0" dirty="0" smtClean="0"/>
              <a:t>2. lookup URL</a:t>
            </a:r>
          </a:p>
          <a:p>
            <a:r>
              <a:rPr lang="en-US" b="0" baseline="0" dirty="0" smtClean="0"/>
              <a:t>3. type the website address in the text box </a:t>
            </a:r>
          </a:p>
          <a:p>
            <a:r>
              <a:rPr lang="en-US" b="0" baseline="0" dirty="0" smtClean="0"/>
              <a:t>4. Click on ‘Lookup URL’</a:t>
            </a:r>
          </a:p>
          <a:p>
            <a:endParaRPr lang="en-US" b="1" baseline="0" dirty="0" smtClean="0"/>
          </a:p>
          <a:p>
            <a:r>
              <a:rPr lang="en-US" b="0" baseline="0" dirty="0" smtClean="0"/>
              <a:t>By looking up the URL it will tell you which category it belongs to.</a:t>
            </a:r>
          </a:p>
          <a:p>
            <a:endParaRPr lang="en-US" b="0" baseline="0" dirty="0" smtClean="0"/>
          </a:p>
          <a:p>
            <a:r>
              <a:rPr lang="en-US" b="1" baseline="0" dirty="0" smtClean="0"/>
              <a:t>NOTE:</a:t>
            </a:r>
          </a:p>
          <a:p>
            <a:r>
              <a:rPr lang="en-US" b="0" baseline="0" dirty="0" smtClean="0"/>
              <a:t>The website can fall under multiple categories.</a:t>
            </a:r>
          </a:p>
          <a:p>
            <a:endParaRPr lang="en-US" b="0" baseline="0" dirty="0" smtClean="0"/>
          </a:p>
          <a:p>
            <a:endParaRPr lang="en-AU" b="0" dirty="0"/>
          </a:p>
        </p:txBody>
      </p:sp>
      <p:sp>
        <p:nvSpPr>
          <p:cNvPr id="4" name="Slide Number Placeholder 3"/>
          <p:cNvSpPr>
            <a:spLocks noGrp="1"/>
          </p:cNvSpPr>
          <p:nvPr>
            <p:ph type="sldNum" sz="quarter" idx="10"/>
          </p:nvPr>
        </p:nvSpPr>
        <p:spPr/>
        <p:txBody>
          <a:bodyPr/>
          <a:lstStyle/>
          <a:p>
            <a:fld id="{FBB8991E-A6DB-40AE-96D2-9751EC06BECB}" type="slidenum">
              <a:rPr lang="en-AU" smtClean="0"/>
              <a:pPr/>
              <a:t>33</a:t>
            </a:fld>
            <a:endParaRPr lang="en-AU"/>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34</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922081">
              <a:defRPr/>
            </a:pPr>
            <a:r>
              <a:rPr lang="en-AU" dirty="0" err="1" smtClean="0"/>
              <a:t>Zscaler</a:t>
            </a:r>
            <a:r>
              <a:rPr lang="en-AU" dirty="0" smtClean="0"/>
              <a:t>, a web filtering service is being provided to Victorian Catholic schools as part of the ICON Project.  The service will replace the </a:t>
            </a:r>
            <a:r>
              <a:rPr lang="en-AU" dirty="0" err="1" smtClean="0"/>
              <a:t>Editure</a:t>
            </a:r>
            <a:r>
              <a:rPr lang="en-AU" dirty="0" smtClean="0"/>
              <a:t> Web Filtering service at the end of 2012.  Schools are being migrated across to this new service during terms 3 and 4 2012 (see Circular to Principals 15 June 2012).</a:t>
            </a:r>
          </a:p>
          <a:p>
            <a:endParaRPr lang="en-US" dirty="0" smtClean="0"/>
          </a:p>
          <a:p>
            <a:r>
              <a:rPr lang="en-AU" dirty="0" err="1" smtClean="0"/>
              <a:t>Zscaler</a:t>
            </a:r>
            <a:r>
              <a:rPr lang="en-AU" dirty="0" smtClean="0"/>
              <a:t> web filtering provides schools with the tools to manage web access from </a:t>
            </a:r>
            <a:r>
              <a:rPr lang="en-AU" b="1" i="1" dirty="0" smtClean="0"/>
              <a:t>every device</a:t>
            </a:r>
            <a:r>
              <a:rPr lang="en-AU" dirty="0" smtClean="0"/>
              <a:t>, including mobile devices.</a:t>
            </a:r>
          </a:p>
          <a:p>
            <a:r>
              <a:rPr lang="en-AU" dirty="0" err="1" smtClean="0"/>
              <a:t>Zscaler</a:t>
            </a:r>
            <a:r>
              <a:rPr lang="en-AU" dirty="0" smtClean="0"/>
              <a:t> provides:</a:t>
            </a:r>
          </a:p>
          <a:p>
            <a:endParaRPr lang="en-AU" dirty="0" smtClean="0"/>
          </a:p>
          <a:p>
            <a:pPr lvl="0">
              <a:buFont typeface="Arial" pitchFamily="34" charset="0"/>
              <a:buChar char="•"/>
            </a:pPr>
            <a:r>
              <a:rPr lang="en-AU" dirty="0" smtClean="0"/>
              <a:t>URL filtering of inappropriate sites that are classed as legal liability.</a:t>
            </a:r>
          </a:p>
          <a:p>
            <a:pPr lvl="0">
              <a:buFont typeface="Arial" pitchFamily="34" charset="0"/>
              <a:buChar char="•"/>
            </a:pPr>
            <a:r>
              <a:rPr lang="en-AU" dirty="0" smtClean="0"/>
              <a:t>greater granularity of access giving schools the ability to be flexible in determining access for specific users and groups of users </a:t>
            </a:r>
          </a:p>
          <a:p>
            <a:pPr lvl="0">
              <a:buFont typeface="Arial" pitchFamily="34" charset="0"/>
              <a:buChar char="•"/>
            </a:pPr>
            <a:endParaRPr lang="en-US" dirty="0" smtClean="0"/>
          </a:p>
          <a:p>
            <a:pPr lvl="0">
              <a:buFont typeface="Arial" pitchFamily="34" charset="0"/>
              <a:buNone/>
            </a:pPr>
            <a:r>
              <a:rPr lang="en-US" b="1" dirty="0" smtClean="0"/>
              <a:t>Background information:</a:t>
            </a:r>
            <a:endParaRPr lang="en-AU" b="1" dirty="0" smtClean="0"/>
          </a:p>
          <a:p>
            <a:pPr lvl="0">
              <a:buFont typeface="Arial" pitchFamily="34" charset="0"/>
              <a:buNone/>
            </a:pPr>
            <a:r>
              <a:rPr lang="en-US" dirty="0" smtClean="0"/>
              <a:t>Information</a:t>
            </a:r>
            <a:r>
              <a:rPr lang="en-US" baseline="0" dirty="0" smtClean="0"/>
              <a:t> on CEVN ‘Filtering Advice for Schools’</a:t>
            </a:r>
          </a:p>
          <a:p>
            <a:pPr lvl="0">
              <a:buFont typeface="Arial" pitchFamily="34" charset="0"/>
              <a:buNone/>
            </a:pPr>
            <a:endParaRPr lang="en-AU" dirty="0" smtClean="0"/>
          </a:p>
          <a:p>
            <a:pPr lvl="2">
              <a:buFont typeface="Arial" pitchFamily="34" charset="0"/>
              <a:buChar char="•"/>
            </a:pPr>
            <a:r>
              <a:rPr lang="en-AU" dirty="0" smtClean="0"/>
              <a:t>Granular access to social networks/blogs such as </a:t>
            </a:r>
            <a:r>
              <a:rPr lang="en-AU" dirty="0" err="1" smtClean="0"/>
              <a:t>facebook</a:t>
            </a:r>
            <a:r>
              <a:rPr lang="en-AU" dirty="0" smtClean="0"/>
              <a:t> and </a:t>
            </a:r>
            <a:r>
              <a:rPr lang="en-AU" dirty="0" err="1" smtClean="0"/>
              <a:t>wordpress</a:t>
            </a:r>
            <a:endParaRPr lang="en-AU" dirty="0" smtClean="0"/>
          </a:p>
          <a:p>
            <a:r>
              <a:rPr lang="en-AU" i="1" dirty="0" smtClean="0"/>
              <a:t>For example: A team within the school who review websites may decide that students and teachers can access social media sites with the difference being that teachers can also post responses but not students.</a:t>
            </a:r>
          </a:p>
          <a:p>
            <a:endParaRPr lang="en-AU" sz="1800" dirty="0" smtClean="0"/>
          </a:p>
          <a:p>
            <a:pPr lvl="2">
              <a:buFont typeface="Arial" pitchFamily="34" charset="0"/>
              <a:buChar char="•"/>
            </a:pPr>
            <a:r>
              <a:rPr lang="en-AU" dirty="0" smtClean="0"/>
              <a:t>Granular access to instant messaging such as msn and Skype with the option to restrict access to chats and file transfers.</a:t>
            </a:r>
          </a:p>
          <a:p>
            <a:pPr lvl="2">
              <a:buFont typeface="Arial" pitchFamily="34" charset="0"/>
              <a:buChar char="•"/>
            </a:pPr>
            <a:endParaRPr lang="en-AU" dirty="0" smtClean="0">
              <a:solidFill>
                <a:srgbClr val="FF0000"/>
              </a:solidFill>
            </a:endParaRPr>
          </a:p>
          <a:p>
            <a:pPr lvl="2">
              <a:buFont typeface="Arial" pitchFamily="34" charset="0"/>
              <a:buChar char="•"/>
            </a:pPr>
            <a:r>
              <a:rPr lang="en-AU" dirty="0" smtClean="0"/>
              <a:t>Granular access to media such as YouTube and Google video with options to restrict access to listening/viewing and uploading.</a:t>
            </a:r>
          </a:p>
          <a:p>
            <a:pPr lvl="2">
              <a:buFont typeface="Arial" pitchFamily="34" charset="0"/>
              <a:buChar char="•"/>
            </a:pPr>
            <a:endParaRPr lang="en-AU" dirty="0" smtClean="0"/>
          </a:p>
          <a:p>
            <a:pPr lvl="2">
              <a:buFont typeface="Arial" pitchFamily="34" charset="0"/>
              <a:buChar char="•"/>
            </a:pPr>
            <a:r>
              <a:rPr lang="en-AU" dirty="0" smtClean="0"/>
              <a:t>A cloud based service – no software or hardware is needed at school level for standard web browsing.</a:t>
            </a:r>
          </a:p>
          <a:p>
            <a:pPr lvl="2">
              <a:buFont typeface="Arial" pitchFamily="34" charset="0"/>
              <a:buChar char="•"/>
            </a:pPr>
            <a:endParaRPr lang="en-US" dirty="0" smtClean="0"/>
          </a:p>
          <a:p>
            <a:pPr lvl="2">
              <a:buFont typeface="Arial" pitchFamily="34" charset="0"/>
              <a:buChar char="•"/>
            </a:pPr>
            <a:r>
              <a:rPr lang="en-US" dirty="0" smtClean="0"/>
              <a:t>(Brent – SINA</a:t>
            </a:r>
            <a:r>
              <a:rPr lang="en-US" baseline="0" dirty="0" smtClean="0"/>
              <a:t> management software did not provide schools with the ability to set different </a:t>
            </a:r>
            <a:r>
              <a:rPr lang="en-US" baseline="0" dirty="0" err="1" smtClean="0"/>
              <a:t>privelidges</a:t>
            </a:r>
            <a:r>
              <a:rPr lang="en-US" baseline="0" dirty="0" smtClean="0"/>
              <a:t> for groups. </a:t>
            </a:r>
            <a:r>
              <a:rPr lang="en-US" baseline="0" dirty="0" err="1" smtClean="0"/>
              <a:t>Eg</a:t>
            </a:r>
            <a:r>
              <a:rPr lang="en-US" baseline="0" dirty="0" smtClean="0"/>
              <a:t> if a school wanted to block </a:t>
            </a:r>
            <a:r>
              <a:rPr lang="en-US" baseline="0" dirty="0" err="1" smtClean="0"/>
              <a:t>youtube</a:t>
            </a:r>
            <a:r>
              <a:rPr lang="en-US" baseline="0" dirty="0" smtClean="0"/>
              <a:t> for students but allow for teachers, this was not </a:t>
            </a:r>
            <a:r>
              <a:rPr lang="en-US" baseline="0" dirty="0" err="1" smtClean="0"/>
              <a:t>possible.With</a:t>
            </a:r>
            <a:r>
              <a:rPr lang="en-US" baseline="0" dirty="0" smtClean="0"/>
              <a:t> </a:t>
            </a:r>
            <a:r>
              <a:rPr lang="en-US" baseline="0" dirty="0" err="1" smtClean="0"/>
              <a:t>zscaler</a:t>
            </a:r>
            <a:r>
              <a:rPr lang="en-US" baseline="0" dirty="0" smtClean="0"/>
              <a:t> this is now controlled by the school.</a:t>
            </a:r>
            <a:endParaRPr lang="en-AU" dirty="0" smtClean="0"/>
          </a:p>
          <a:p>
            <a:pPr lvl="2">
              <a:buFont typeface="Arial" pitchFamily="34" charset="0"/>
              <a:buChar char="•"/>
            </a:pPr>
            <a:endParaRPr lang="en-AU" dirty="0" smtClean="0"/>
          </a:p>
          <a:p>
            <a:r>
              <a:rPr lang="en-US" sz="1200" dirty="0" smtClean="0"/>
              <a:t>URL filtering of inappropriate sites that are classed as legal liability.</a:t>
            </a:r>
          </a:p>
          <a:p>
            <a:r>
              <a:rPr lang="en-US" sz="1200" dirty="0" smtClean="0"/>
              <a:t>Greater granularity of access giving schools the ability to be flexible in determining access for specific users and groups of users.</a:t>
            </a:r>
            <a:endParaRPr lang="en-AU" sz="1200" dirty="0" smtClean="0"/>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3</a:t>
            </a:fld>
            <a:endParaRPr lang="en-A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b="1" dirty="0" smtClean="0"/>
              <a:t>Adding a User-defined category</a:t>
            </a:r>
          </a:p>
          <a:p>
            <a:pPr marL="230520" indent="-230520">
              <a:buAutoNum type="arabicPeriod"/>
            </a:pPr>
            <a:endParaRPr lang="en-US" dirty="0" smtClean="0"/>
          </a:p>
          <a:p>
            <a:pPr marL="230520" indent="-230520">
              <a:buAutoNum type="arabicPeriod"/>
            </a:pPr>
            <a:r>
              <a:rPr lang="en-US" dirty="0" smtClean="0"/>
              <a:t>Manage URL Categories</a:t>
            </a:r>
          </a:p>
          <a:p>
            <a:pPr marL="230520" indent="-230520">
              <a:buAutoNum type="arabicPeriod"/>
            </a:pPr>
            <a:r>
              <a:rPr lang="en-US" dirty="0" smtClean="0"/>
              <a:t>Edit</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35</a:t>
            </a:fld>
            <a:endParaRPr lang="en-AU"/>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3. Click ‘Add Custom Category’</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36</a:t>
            </a:fld>
            <a:endParaRPr lang="en-AU"/>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4. Enter category name</a:t>
            </a:r>
          </a:p>
          <a:p>
            <a:pPr marL="230520" indent="-230520"/>
            <a:r>
              <a:rPr lang="en-US" dirty="0" smtClean="0"/>
              <a:t>5.</a:t>
            </a:r>
            <a:r>
              <a:rPr lang="en-US" baseline="0" dirty="0" smtClean="0"/>
              <a:t> </a:t>
            </a:r>
            <a:r>
              <a:rPr lang="en-US" dirty="0" smtClean="0"/>
              <a:t>Leave super category</a:t>
            </a:r>
            <a:r>
              <a:rPr lang="en-US" baseline="0" dirty="0" smtClean="0"/>
              <a:t> as user defined</a:t>
            </a:r>
          </a:p>
          <a:p>
            <a:pPr marL="230520" indent="-230520"/>
            <a:r>
              <a:rPr lang="en-US" baseline="0" dirty="0" smtClean="0"/>
              <a:t>6. Add description</a:t>
            </a:r>
          </a:p>
          <a:p>
            <a:pPr marL="230520" indent="-230520"/>
            <a:r>
              <a:rPr lang="en-US" baseline="0" dirty="0" smtClean="0"/>
              <a:t>7. Add URLS and domains (two ways; theage.com.au &amp; .</a:t>
            </a:r>
            <a:r>
              <a:rPr lang="en-US" baseline="0" dirty="0" err="1" smtClean="0"/>
              <a:t>theage.com.au</a:t>
            </a:r>
            <a:r>
              <a:rPr lang="en-US" baseline="0" dirty="0" smtClean="0"/>
              <a:t>)</a:t>
            </a:r>
          </a:p>
          <a:p>
            <a:pPr marL="230520" indent="-230520"/>
            <a:r>
              <a:rPr lang="en-US" baseline="0" dirty="0" smtClean="0"/>
              <a:t>8. Press save</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37</a:t>
            </a:fld>
            <a:endParaRPr lang="en-AU"/>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9. Click on</a:t>
            </a:r>
            <a:r>
              <a:rPr lang="en-US" baseline="0" dirty="0" smtClean="0"/>
              <a:t> ‘Activate Now’</a:t>
            </a:r>
          </a:p>
          <a:p>
            <a:r>
              <a:rPr lang="en-US" baseline="0" dirty="0" smtClean="0"/>
              <a:t>10. Click on ‘Done’</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38</a:t>
            </a:fld>
            <a:endParaRPr lang="en-AU"/>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b="1" dirty="0" smtClean="0"/>
              <a:t>Adding a rule for a user-defined</a:t>
            </a:r>
            <a:r>
              <a:rPr lang="en-US" b="1" baseline="0" dirty="0" smtClean="0"/>
              <a:t> group</a:t>
            </a:r>
            <a:endParaRPr lang="en-US" b="1" dirty="0" smtClean="0"/>
          </a:p>
          <a:p>
            <a:pPr marL="230520" indent="-230520">
              <a:buAutoNum type="arabicPeriod"/>
            </a:pPr>
            <a:endParaRPr lang="en-US" dirty="0" smtClean="0"/>
          </a:p>
          <a:p>
            <a:pPr marL="230520" indent="-230520">
              <a:buAutoNum type="arabicPeriod"/>
            </a:pPr>
            <a:r>
              <a:rPr lang="en-US" dirty="0" smtClean="0"/>
              <a:t>URL Policy</a:t>
            </a:r>
          </a:p>
          <a:p>
            <a:pPr marL="230520" indent="-230520">
              <a:buAutoNum type="arabicPeriod"/>
            </a:pPr>
            <a:r>
              <a:rPr lang="en-US" dirty="0" smtClean="0"/>
              <a:t>Click</a:t>
            </a:r>
            <a:r>
              <a:rPr lang="en-US" baseline="0" dirty="0" smtClean="0"/>
              <a:t> Edit</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39</a:t>
            </a:fld>
            <a:endParaRPr lang="en-AU"/>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3. Click Add Rule</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40</a:t>
            </a:fld>
            <a:endParaRPr lang="en-AU"/>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4. Select URL Category</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41</a:t>
            </a:fld>
            <a:endParaRPr lang="en-AU"/>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5. </a:t>
            </a:r>
            <a:r>
              <a:rPr lang="en-US" dirty="0" err="1" smtClean="0"/>
              <a:t>Untick</a:t>
            </a:r>
            <a:r>
              <a:rPr lang="en-US" baseline="0" dirty="0" smtClean="0"/>
              <a:t> all by clicking on ‘None’</a:t>
            </a:r>
          </a:p>
          <a:p>
            <a:pPr marL="230520" indent="-230520"/>
            <a:r>
              <a:rPr lang="en-US" baseline="0" dirty="0" smtClean="0"/>
              <a:t>6. Find user-defined category (should be last option) under ‘User-defined’ you should see the category you just created</a:t>
            </a:r>
          </a:p>
          <a:p>
            <a:pPr marL="230520" indent="-230520"/>
            <a:r>
              <a:rPr lang="en-US" baseline="0" dirty="0" smtClean="0"/>
              <a:t>7. Tick the category </a:t>
            </a:r>
          </a:p>
          <a:p>
            <a:pPr marL="230520" indent="-230520"/>
            <a:r>
              <a:rPr lang="en-US" baseline="0" dirty="0" smtClean="0"/>
              <a:t>8. Click done</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42</a:t>
            </a:fld>
            <a:endParaRPr lang="en-AU"/>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dirty="0" smtClean="0"/>
              <a:t>9. Select action</a:t>
            </a:r>
            <a:r>
              <a:rPr lang="en-AU" baseline="0" dirty="0" smtClean="0"/>
              <a:t> ‘allow’</a:t>
            </a:r>
          </a:p>
          <a:p>
            <a:pPr marL="230520" indent="-230520"/>
            <a:r>
              <a:rPr lang="en-US" baseline="0" dirty="0" smtClean="0"/>
              <a:t>10. Click on Who and select the group ‘teachers’</a:t>
            </a:r>
          </a:p>
          <a:p>
            <a:pPr marL="230520" indent="-230520"/>
            <a:r>
              <a:rPr lang="en-US" baseline="0" dirty="0" smtClean="0"/>
              <a:t>11. Click ‘done’</a:t>
            </a:r>
          </a:p>
          <a:p>
            <a:pPr marL="230520" indent="-230520">
              <a:buAutoNum type="arabicPeriod"/>
            </a:pPr>
            <a:endParaRPr lang="en-US" baseline="0" dirty="0" smtClean="0"/>
          </a:p>
          <a:p>
            <a:pPr marL="230520" indent="-230520">
              <a:buAutoNum type="arabicPeriod"/>
            </a:pPr>
            <a:endParaRPr lang="en-US" baseline="0" dirty="0" smtClean="0"/>
          </a:p>
          <a:p>
            <a:pPr marL="230520" indent="-230520"/>
            <a:r>
              <a:rPr lang="en-US" b="1" baseline="0" dirty="0" smtClean="0"/>
              <a:t>NOTES: </a:t>
            </a:r>
          </a:p>
          <a:p>
            <a:pPr marL="230520" indent="-230520">
              <a:buFont typeface="Arial" pitchFamily="34" charset="0"/>
              <a:buChar char="•"/>
            </a:pPr>
            <a:r>
              <a:rPr lang="en-US" baseline="0" dirty="0" smtClean="0"/>
              <a:t>In this window you also have the option of selecting the “when” option to control the times you would like this group to have access to this website.</a:t>
            </a:r>
          </a:p>
          <a:p>
            <a:pPr marL="230520" indent="-230520">
              <a:buFont typeface="Arial" pitchFamily="34" charset="0"/>
              <a:buChar char="•"/>
            </a:pPr>
            <a:r>
              <a:rPr lang="en-US" baseline="0" dirty="0" smtClean="0"/>
              <a:t>Groups should be set up already in the Active Directory and is a technicians role.</a:t>
            </a:r>
          </a:p>
          <a:p>
            <a:pPr marL="230520" indent="-230520"/>
            <a:endParaRPr lang="en-US" baseline="0" dirty="0" smtClean="0"/>
          </a:p>
          <a:p>
            <a:pPr marL="230520" indent="-230520"/>
            <a:endParaRPr lang="en-US" dirty="0" smtClean="0"/>
          </a:p>
        </p:txBody>
      </p:sp>
      <p:sp>
        <p:nvSpPr>
          <p:cNvPr id="4" name="Slide Number Placeholder 3"/>
          <p:cNvSpPr>
            <a:spLocks noGrp="1"/>
          </p:cNvSpPr>
          <p:nvPr>
            <p:ph type="sldNum" sz="quarter" idx="10"/>
          </p:nvPr>
        </p:nvSpPr>
        <p:spPr/>
        <p:txBody>
          <a:bodyPr/>
          <a:lstStyle/>
          <a:p>
            <a:fld id="{F2577588-920A-4096-B1A7-EA9444E7EF9C}" type="slidenum">
              <a:rPr lang="en-AU" smtClean="0"/>
              <a:pPr/>
              <a:t>43</a:t>
            </a:fld>
            <a:endParaRPr lang="en-AU"/>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baseline="0" dirty="0" smtClean="0"/>
              <a:t>12. You will need to move this rule if it sits under another rule that will block it.</a:t>
            </a:r>
          </a:p>
          <a:p>
            <a:pPr marL="230520" indent="-230520">
              <a:buAutoNum type="arabicPeriod"/>
            </a:pPr>
            <a:endParaRPr lang="en-US" baseline="0" dirty="0" smtClean="0"/>
          </a:p>
          <a:p>
            <a:pPr marL="230520" indent="-230520"/>
            <a:endParaRPr lang="en-US" baseline="0" dirty="0" smtClean="0"/>
          </a:p>
          <a:p>
            <a:pPr marL="230520" indent="-230520"/>
            <a:r>
              <a:rPr lang="en-US" baseline="0" dirty="0" smtClean="0"/>
              <a:t>For example: This particular rule on this slide will need to be moved above rule 6 for these websites to work for teachers.</a:t>
            </a:r>
          </a:p>
          <a:p>
            <a:pPr marL="230520" indent="-230520"/>
            <a:endParaRPr lang="en-US" baseline="0" dirty="0" smtClean="0"/>
          </a:p>
          <a:p>
            <a:pPr marL="230520" indent="-230520"/>
            <a:endParaRPr lang="en-US" dirty="0" smtClean="0"/>
          </a:p>
        </p:txBody>
      </p:sp>
      <p:sp>
        <p:nvSpPr>
          <p:cNvPr id="4" name="Slide Number Placeholder 3"/>
          <p:cNvSpPr>
            <a:spLocks noGrp="1"/>
          </p:cNvSpPr>
          <p:nvPr>
            <p:ph type="sldNum" sz="quarter" idx="10"/>
          </p:nvPr>
        </p:nvSpPr>
        <p:spPr/>
        <p:txBody>
          <a:bodyPr/>
          <a:lstStyle/>
          <a:p>
            <a:fld id="{F2577588-920A-4096-B1A7-EA9444E7EF9C}" type="slidenum">
              <a:rPr lang="en-AU" smtClean="0"/>
              <a:pPr/>
              <a:t>44</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1" u="sng" baseline="0" dirty="0" smtClean="0"/>
              <a:t>IMAGE 1</a:t>
            </a:r>
          </a:p>
          <a:p>
            <a:endParaRPr lang="en-US" baseline="0" dirty="0" smtClean="0"/>
          </a:p>
          <a:p>
            <a:r>
              <a:rPr lang="en-US" baseline="0" dirty="0" smtClean="0"/>
              <a:t>When you log into </a:t>
            </a:r>
            <a:r>
              <a:rPr lang="en-US" baseline="0" dirty="0" err="1" smtClean="0"/>
              <a:t>Zscaler</a:t>
            </a:r>
            <a:r>
              <a:rPr lang="en-US" baseline="0" dirty="0" smtClean="0"/>
              <a:t> you are directed to the ‘dashboard’.  On this page it gives you a quick snapshot of the overall internet traffic , the location, who is using the internet, the top applications being used and any viruses and spyware and/or advance threats to the internet.</a:t>
            </a:r>
          </a:p>
          <a:p>
            <a:endParaRPr lang="en-US" baseline="0" dirty="0" smtClean="0"/>
          </a:p>
          <a:p>
            <a:r>
              <a:rPr lang="en-US" b="1" u="sng" baseline="0" dirty="0" smtClean="0"/>
              <a:t>IMAGE 2 </a:t>
            </a:r>
          </a:p>
          <a:p>
            <a:endParaRPr lang="en-US" b="1" u="sng" baseline="0" dirty="0" smtClean="0"/>
          </a:p>
          <a:p>
            <a:r>
              <a:rPr lang="en-US" baseline="0" dirty="0" smtClean="0"/>
              <a:t>The r</a:t>
            </a:r>
            <a:r>
              <a:rPr lang="en-US" dirty="0" smtClean="0"/>
              <a:t>ules for web-filtering (that is how </a:t>
            </a:r>
            <a:r>
              <a:rPr lang="en-US" dirty="0" err="1" smtClean="0"/>
              <a:t>Zscaler</a:t>
            </a:r>
            <a:r>
              <a:rPr lang="en-US" dirty="0" smtClean="0"/>
              <a:t> checks content)</a:t>
            </a:r>
            <a:r>
              <a:rPr lang="en-US" baseline="0" dirty="0" smtClean="0"/>
              <a:t> </a:t>
            </a:r>
            <a:r>
              <a:rPr lang="en-US" dirty="0" smtClean="0"/>
              <a:t>are applied in the following order;</a:t>
            </a:r>
          </a:p>
          <a:p>
            <a:pPr lvl="1"/>
            <a:endParaRPr lang="en-US" dirty="0" smtClean="0"/>
          </a:p>
          <a:p>
            <a:pPr marL="691561" lvl="1" indent="-230520">
              <a:buFont typeface="+mj-lt"/>
              <a:buAutoNum type="arabicPeriod"/>
            </a:pPr>
            <a:r>
              <a:rPr lang="en-US" dirty="0" smtClean="0"/>
              <a:t> The site is checked for malicious content</a:t>
            </a:r>
          </a:p>
          <a:p>
            <a:pPr marL="691561" lvl="1" indent="-230520">
              <a:buFont typeface="+mj-lt"/>
              <a:buAutoNum type="arabicPeriod"/>
            </a:pPr>
            <a:r>
              <a:rPr lang="en-US" dirty="0" smtClean="0"/>
              <a:t> Web 2.0 rules are applied</a:t>
            </a:r>
          </a:p>
          <a:p>
            <a:pPr marL="691561" lvl="1" indent="-230520">
              <a:buFont typeface="+mj-lt"/>
              <a:buAutoNum type="arabicPeriod"/>
            </a:pPr>
            <a:r>
              <a:rPr lang="en-US" dirty="0" smtClean="0"/>
              <a:t> URL Policy rules are applied</a:t>
            </a:r>
          </a:p>
          <a:p>
            <a:pPr lvl="1"/>
            <a:endParaRPr lang="en-US" dirty="0" smtClean="0"/>
          </a:p>
          <a:p>
            <a:pPr lvl="1"/>
            <a:r>
              <a:rPr lang="en-US" dirty="0" smtClean="0"/>
              <a:t>Both Web 2.0 rules and URL policy rules apply first to last with the first match applying.</a:t>
            </a:r>
          </a:p>
          <a:p>
            <a:pPr lvl="1"/>
            <a:endParaRPr lang="en-US" dirty="0" smtClean="0"/>
          </a:p>
          <a:p>
            <a:pPr lvl="0"/>
            <a:r>
              <a:rPr lang="en-US" b="1" dirty="0" smtClean="0"/>
              <a:t>CEOM has already placed default</a:t>
            </a:r>
            <a:r>
              <a:rPr lang="en-US" b="1" baseline="0" dirty="0" smtClean="0"/>
              <a:t> Web 2.0 rules for;</a:t>
            </a:r>
          </a:p>
          <a:p>
            <a:pPr lvl="2"/>
            <a:r>
              <a:rPr lang="en-US" b="0" baseline="0" dirty="0" smtClean="0"/>
              <a:t>Webmail, </a:t>
            </a:r>
          </a:p>
          <a:p>
            <a:pPr lvl="2"/>
            <a:r>
              <a:rPr lang="en-US" b="0" baseline="0" dirty="0" smtClean="0"/>
              <a:t>Instant Messaging, </a:t>
            </a:r>
          </a:p>
          <a:p>
            <a:pPr lvl="2"/>
            <a:r>
              <a:rPr lang="en-US" b="0" baseline="0" dirty="0" smtClean="0"/>
              <a:t>Social Networks/Blogs </a:t>
            </a:r>
          </a:p>
          <a:p>
            <a:pPr lvl="2"/>
            <a:r>
              <a:rPr lang="en-US" b="0" baseline="0" dirty="0" smtClean="0"/>
              <a:t>Streaming Media/File Share</a:t>
            </a:r>
          </a:p>
          <a:p>
            <a:pPr lvl="0"/>
            <a:endParaRPr lang="en-US" b="0" baseline="0" dirty="0" smtClean="0"/>
          </a:p>
          <a:p>
            <a:pPr lvl="0"/>
            <a:r>
              <a:rPr lang="en-US" b="0" baseline="0" dirty="0" smtClean="0"/>
              <a:t>The following four slides will show you these. </a:t>
            </a:r>
            <a:endParaRPr lang="en-US" b="0" dirty="0" smtClean="0"/>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4</a:t>
            </a:fld>
            <a:endParaRPr lang="en-AU"/>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520" indent="-230520"/>
            <a:r>
              <a:rPr lang="en-US" baseline="0" dirty="0" smtClean="0"/>
              <a:t>13. Click on save</a:t>
            </a:r>
          </a:p>
          <a:p>
            <a:pPr marL="230520" indent="-230520"/>
            <a:r>
              <a:rPr lang="en-US" baseline="0" dirty="0" smtClean="0"/>
              <a:t>14. Click on ‘Activate Now’ to enable the rule</a:t>
            </a:r>
          </a:p>
          <a:p>
            <a:pPr marL="230520" indent="-230520"/>
            <a:r>
              <a:rPr lang="en-US" baseline="0" dirty="0" smtClean="0"/>
              <a:t>15. Click on ‘Done’</a:t>
            </a:r>
          </a:p>
          <a:p>
            <a:pPr marL="230520" indent="-230520"/>
            <a:endParaRPr lang="en-US" dirty="0" smtClean="0"/>
          </a:p>
        </p:txBody>
      </p:sp>
      <p:sp>
        <p:nvSpPr>
          <p:cNvPr id="4" name="Slide Number Placeholder 3"/>
          <p:cNvSpPr>
            <a:spLocks noGrp="1"/>
          </p:cNvSpPr>
          <p:nvPr>
            <p:ph type="sldNum" sz="quarter" idx="10"/>
          </p:nvPr>
        </p:nvSpPr>
        <p:spPr/>
        <p:txBody>
          <a:bodyPr/>
          <a:lstStyle/>
          <a:p>
            <a:fld id="{F2577588-920A-4096-B1A7-EA9444E7EF9C}" type="slidenum">
              <a:rPr lang="en-AU" smtClean="0"/>
              <a:pPr/>
              <a:t>45</a:t>
            </a:fld>
            <a:endParaRPr lang="en-AU"/>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To unblock a website for a group within the Web 2.0 Control category;</a:t>
            </a:r>
          </a:p>
          <a:p>
            <a:endParaRPr lang="en-US" b="1" baseline="0" dirty="0" smtClean="0"/>
          </a:p>
          <a:p>
            <a:pPr>
              <a:buFont typeface="Arial" pitchFamily="34" charset="0"/>
              <a:buChar char="•"/>
            </a:pPr>
            <a:r>
              <a:rPr lang="en-US" b="0" baseline="0" dirty="0" smtClean="0"/>
              <a:t>  Webmail</a:t>
            </a:r>
          </a:p>
          <a:p>
            <a:pPr>
              <a:buFont typeface="Arial" pitchFamily="34" charset="0"/>
              <a:buChar char="•"/>
            </a:pPr>
            <a:r>
              <a:rPr lang="en-US" b="0" baseline="0" dirty="0" smtClean="0"/>
              <a:t>  Instant Messaging </a:t>
            </a:r>
          </a:p>
          <a:p>
            <a:pPr>
              <a:buFont typeface="Arial" pitchFamily="34" charset="0"/>
              <a:buChar char="•"/>
            </a:pPr>
            <a:r>
              <a:rPr lang="en-US" b="0" baseline="0" dirty="0" smtClean="0"/>
              <a:t>  Social Networks/Blogs </a:t>
            </a:r>
          </a:p>
          <a:p>
            <a:pPr>
              <a:buFont typeface="Arial" pitchFamily="34" charset="0"/>
              <a:buChar char="•"/>
            </a:pPr>
            <a:r>
              <a:rPr lang="en-US" b="0" baseline="0" dirty="0" smtClean="0"/>
              <a:t>  Streaming Media/</a:t>
            </a:r>
            <a:r>
              <a:rPr lang="en-US" b="0" baseline="0" dirty="0" err="1" smtClean="0"/>
              <a:t>FileShare</a:t>
            </a:r>
            <a:endParaRPr lang="en-US" b="0" baseline="0" dirty="0" smtClean="0"/>
          </a:p>
          <a:p>
            <a:endParaRPr lang="en-US" b="0" baseline="0" dirty="0" smtClean="0"/>
          </a:p>
          <a:p>
            <a:r>
              <a:rPr lang="en-US" b="1" dirty="0" smtClean="0"/>
              <a:t>NOTE:</a:t>
            </a:r>
          </a:p>
          <a:p>
            <a:pPr lvl="0">
              <a:buFont typeface="Arial" pitchFamily="34" charset="0"/>
              <a:buChar char="•"/>
            </a:pPr>
            <a:r>
              <a:rPr lang="en-US" b="0" dirty="0" smtClean="0"/>
              <a:t>  If the website </a:t>
            </a:r>
            <a:r>
              <a:rPr lang="en-US" b="1" dirty="0" smtClean="0"/>
              <a:t>does not </a:t>
            </a:r>
            <a:r>
              <a:rPr lang="en-US" b="0" dirty="0" smtClean="0"/>
              <a:t>belong </a:t>
            </a:r>
            <a:r>
              <a:rPr lang="en-US" b="0" baseline="0" dirty="0" smtClean="0"/>
              <a:t>to a Web 2.0 Control category (Webmail, Instant Messaging, Social Networks/Blogs &amp; Streaming Media/</a:t>
            </a:r>
            <a:r>
              <a:rPr lang="en-US" b="0" baseline="0" dirty="0" err="1" smtClean="0"/>
              <a:t>FileShare</a:t>
            </a:r>
            <a:r>
              <a:rPr lang="en-US" b="0" baseline="0" dirty="0" smtClean="0"/>
              <a:t>) then you would need to add a user defined category and then add the rule.  For these instructions go to slide 35.</a:t>
            </a:r>
          </a:p>
          <a:p>
            <a:pPr lvl="0">
              <a:buFont typeface="Arial" pitchFamily="34" charset="0"/>
              <a:buChar char="•"/>
            </a:pPr>
            <a:r>
              <a:rPr lang="en-US" b="1" baseline="0" dirty="0" smtClean="0"/>
              <a:t>  The advice from CEOM is to leave the rules that are already in the Web 2.0 category and not to remove these.</a:t>
            </a:r>
          </a:p>
          <a:p>
            <a:endParaRPr lang="en-US" b="1" baseline="0" dirty="0" smtClean="0"/>
          </a:p>
          <a:p>
            <a:endParaRPr lang="en-US" b="1" baseline="0" dirty="0" smtClean="0"/>
          </a:p>
          <a:p>
            <a:r>
              <a:rPr lang="en-US" b="1" baseline="0" dirty="0" smtClean="0"/>
              <a:t>This is an example of unblocking a website within the Social Networks/Blogs Web 2.0 Category:</a:t>
            </a:r>
            <a:endParaRPr lang="en-US" b="1" dirty="0" smtClean="0"/>
          </a:p>
          <a:p>
            <a:endParaRPr lang="en-US" b="0" dirty="0" smtClean="0"/>
          </a:p>
          <a:p>
            <a:r>
              <a:rPr lang="en-US" b="0" dirty="0" smtClean="0"/>
              <a:t>1. Click on ‘Edit’</a:t>
            </a:r>
            <a:endParaRPr lang="en-AU" b="0" dirty="0" smtClean="0"/>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46</a:t>
            </a:fld>
            <a:endParaRPr lang="en-AU"/>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2. Click on ‘Add Rule’</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47</a:t>
            </a:fld>
            <a:endParaRPr lang="en-AU"/>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3. Click on ‘URL Category’</a:t>
            </a:r>
          </a:p>
          <a:p>
            <a:r>
              <a:rPr lang="en-US" dirty="0" smtClean="0"/>
              <a:t>4. Click on ‘None’ to deselect all of the websites</a:t>
            </a:r>
          </a:p>
          <a:p>
            <a:r>
              <a:rPr lang="en-US" dirty="0" smtClean="0"/>
              <a:t>5. Select the website</a:t>
            </a:r>
          </a:p>
          <a:p>
            <a:r>
              <a:rPr lang="en-US" dirty="0" smtClean="0"/>
              <a:t>6. Click</a:t>
            </a:r>
            <a:r>
              <a:rPr lang="en-US" baseline="0" dirty="0" smtClean="0"/>
              <a:t> on ‘Done’</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48</a:t>
            </a:fld>
            <a:endParaRPr lang="en-AU"/>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7. Click</a:t>
            </a:r>
            <a:r>
              <a:rPr lang="en-US" baseline="0" dirty="0" smtClean="0"/>
              <a:t> on ‘Who’</a:t>
            </a:r>
          </a:p>
          <a:p>
            <a:r>
              <a:rPr lang="en-US" baseline="0" dirty="0" smtClean="0"/>
              <a:t>8. Then search and click on the arrow of the group that you would like to allow to view the website.</a:t>
            </a:r>
          </a:p>
          <a:p>
            <a:r>
              <a:rPr lang="en-US" baseline="0" dirty="0" smtClean="0"/>
              <a:t>9. Click ‘Done’</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49</a:t>
            </a:fld>
            <a:endParaRPr lang="en-AU"/>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10. Click ‘Done’</a:t>
            </a:r>
          </a:p>
          <a:p>
            <a:endParaRPr lang="en-US" dirty="0" smtClean="0"/>
          </a:p>
          <a:p>
            <a:endParaRPr lang="en-US" dirty="0" smtClean="0"/>
          </a:p>
          <a:p>
            <a:r>
              <a:rPr lang="en-US" b="1" dirty="0" smtClean="0"/>
              <a:t>NOTE:</a:t>
            </a:r>
          </a:p>
          <a:p>
            <a:r>
              <a:rPr lang="en-US" dirty="0" smtClean="0"/>
              <a:t>You</a:t>
            </a:r>
            <a:r>
              <a:rPr lang="en-US" baseline="0" dirty="0" smtClean="0"/>
              <a:t> can change the other options if you would like.</a:t>
            </a:r>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50</a:t>
            </a:fld>
            <a:endParaRPr lang="en-AU"/>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11. Click on ‘Save’</a:t>
            </a:r>
          </a:p>
          <a:p>
            <a:r>
              <a:rPr lang="en-US" dirty="0" smtClean="0"/>
              <a:t>12 Click on ‘Activate Now’</a:t>
            </a:r>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51</a:t>
            </a:fld>
            <a:endParaRPr lang="en-AU"/>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11. Click on ‘Save’</a:t>
            </a:r>
          </a:p>
          <a:p>
            <a:r>
              <a:rPr lang="en-US" dirty="0" smtClean="0"/>
              <a:t>12. Click on ‘Activate Now’</a:t>
            </a:r>
          </a:p>
          <a:p>
            <a:r>
              <a:rPr lang="en-US" dirty="0" smtClean="0"/>
              <a:t>13.</a:t>
            </a:r>
            <a:r>
              <a:rPr lang="en-US" baseline="0" dirty="0" smtClean="0"/>
              <a:t> Click on ‘Done’</a:t>
            </a:r>
            <a:endParaRPr lang="en-US" dirty="0" smtClean="0"/>
          </a:p>
        </p:txBody>
      </p:sp>
      <p:sp>
        <p:nvSpPr>
          <p:cNvPr id="4" name="Slide Number Placeholder 3"/>
          <p:cNvSpPr>
            <a:spLocks noGrp="1"/>
          </p:cNvSpPr>
          <p:nvPr>
            <p:ph type="sldNum" sz="quarter" idx="10"/>
          </p:nvPr>
        </p:nvSpPr>
        <p:spPr/>
        <p:txBody>
          <a:bodyPr/>
          <a:lstStyle/>
          <a:p>
            <a:fld id="{F2577588-920A-4096-B1A7-EA9444E7EF9C}" type="slidenum">
              <a:rPr lang="en-AU" smtClean="0"/>
              <a:pPr/>
              <a:t>52</a:t>
            </a:fld>
            <a:endParaRPr lang="en-AU"/>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baseline="0" dirty="0" smtClean="0"/>
          </a:p>
          <a:p>
            <a:r>
              <a:rPr lang="en-US" b="0" baseline="0" dirty="0" smtClean="0"/>
              <a:t>To change the rules for this scenario you would follow the same process as unblocking a Web 2.0 Control category (Slide 46).</a:t>
            </a:r>
          </a:p>
          <a:p>
            <a:endParaRPr lang="en-US" b="0" baseline="0" dirty="0" smtClean="0"/>
          </a:p>
          <a:p>
            <a:r>
              <a:rPr lang="en-US" b="0" baseline="0" dirty="0" smtClean="0"/>
              <a:t>When you get to the editing of the rule you would </a:t>
            </a:r>
            <a:r>
              <a:rPr lang="en-US" b="0" i="0" baseline="0" dirty="0" smtClean="0"/>
              <a:t>change the status to enable, select the URL category (for this example ‘YouTube’) and then the actions you would like.  </a:t>
            </a:r>
          </a:p>
          <a:p>
            <a:endParaRPr lang="en-US" b="0" i="0" baseline="0" dirty="0" smtClean="0"/>
          </a:p>
          <a:p>
            <a:r>
              <a:rPr lang="en-US" b="0" i="0" baseline="0" dirty="0" smtClean="0"/>
              <a:t>See the next slide for the image that you should see at this stage.</a:t>
            </a:r>
            <a:endParaRPr lang="en-US" b="1" baseline="0" dirty="0" smtClean="0"/>
          </a:p>
          <a:p>
            <a:endParaRPr lang="en-US" b="0" baseline="0" dirty="0" smtClean="0"/>
          </a:p>
          <a:p>
            <a:r>
              <a:rPr lang="en-US" b="0" baseline="0" dirty="0" smtClean="0"/>
              <a:t>YouTube </a:t>
            </a:r>
            <a:r>
              <a:rPr lang="en-US" b="1" baseline="0" dirty="0" smtClean="0"/>
              <a:t>belongs</a:t>
            </a:r>
            <a:r>
              <a:rPr lang="en-US" b="0" baseline="0" dirty="0" smtClean="0"/>
              <a:t> to a Web 2.0 Control category; Streaming Media/</a:t>
            </a:r>
            <a:r>
              <a:rPr lang="en-US" b="0" baseline="0" dirty="0" err="1" smtClean="0"/>
              <a:t>FileShare</a:t>
            </a:r>
            <a:r>
              <a:rPr lang="en-US" b="0" baseline="0" dirty="0" smtClean="0"/>
              <a:t>.</a:t>
            </a:r>
          </a:p>
          <a:p>
            <a:endParaRPr lang="en-US" b="0" baseline="0" dirty="0" smtClean="0"/>
          </a:p>
          <a:p>
            <a:endParaRPr lang="en-US" b="1" dirty="0" smtClean="0"/>
          </a:p>
          <a:p>
            <a:r>
              <a:rPr lang="en-US" b="1" dirty="0" smtClean="0"/>
              <a:t>NOTE:</a:t>
            </a:r>
          </a:p>
          <a:p>
            <a:pPr defTabSz="922081">
              <a:buFont typeface="Arial" pitchFamily="34" charset="0"/>
              <a:buChar char="•"/>
              <a:defRPr/>
            </a:pPr>
            <a:r>
              <a:rPr lang="en-US" i="0" dirty="0" smtClean="0"/>
              <a:t>  If you</a:t>
            </a:r>
            <a:r>
              <a:rPr lang="en-US" i="0" baseline="0" dirty="0" smtClean="0"/>
              <a:t> had this scenario with another website that does not fall under a Web 2.0 Control (Webmail, Instant Messaging, Social Networks/Blogs &amp; Streaming Media/File Share) then you should log the issue with IT Helpdesk.</a:t>
            </a:r>
            <a:endParaRPr lang="en-US" i="0" dirty="0" smtClean="0"/>
          </a:p>
          <a:p>
            <a:endParaRPr lang="en-AU" b="0" i="0"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53</a:t>
            </a:fld>
            <a:endParaRPr lang="en-AU"/>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baseline="0" dirty="0" smtClean="0"/>
          </a:p>
        </p:txBody>
      </p:sp>
      <p:sp>
        <p:nvSpPr>
          <p:cNvPr id="4" name="Slide Number Placeholder 3"/>
          <p:cNvSpPr>
            <a:spLocks noGrp="1"/>
          </p:cNvSpPr>
          <p:nvPr>
            <p:ph type="sldNum" sz="quarter" idx="10"/>
          </p:nvPr>
        </p:nvSpPr>
        <p:spPr/>
        <p:txBody>
          <a:bodyPr/>
          <a:lstStyle/>
          <a:p>
            <a:fld id="{F2577588-920A-4096-B1A7-EA9444E7EF9C}" type="slidenum">
              <a:rPr lang="en-AU" smtClean="0"/>
              <a:pPr/>
              <a:t>54</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CEOM</a:t>
            </a:r>
            <a:r>
              <a:rPr lang="en-US" baseline="0" dirty="0" smtClean="0"/>
              <a:t> pushes out </a:t>
            </a:r>
            <a:r>
              <a:rPr lang="en-US" baseline="0" dirty="0" err="1" smtClean="0"/>
              <a:t>Zscaler</a:t>
            </a:r>
            <a:r>
              <a:rPr lang="en-US" baseline="0" dirty="0" smtClean="0"/>
              <a:t> the following default </a:t>
            </a:r>
            <a:r>
              <a:rPr lang="en-US" b="1" baseline="0" dirty="0" smtClean="0"/>
              <a:t>Web 2.0 Control; Webmail </a:t>
            </a:r>
            <a:r>
              <a:rPr lang="en-US" baseline="0" dirty="0" smtClean="0"/>
              <a:t>rules will be applied:</a:t>
            </a:r>
          </a:p>
          <a:p>
            <a:endParaRPr lang="en-US" baseline="0" dirty="0" smtClean="0"/>
          </a:p>
          <a:p>
            <a:pPr>
              <a:buFont typeface="Arial" pitchFamily="34" charset="0"/>
              <a:buChar char="•"/>
            </a:pPr>
            <a:r>
              <a:rPr lang="en-US" baseline="0" dirty="0" smtClean="0"/>
              <a:t>  Google Mail, Yahoo Mail, Windows Live Hotmail are </a:t>
            </a:r>
            <a:r>
              <a:rPr lang="en-US" b="1" baseline="0" dirty="0" smtClean="0"/>
              <a:t>unblocked for everyone.</a:t>
            </a:r>
          </a:p>
          <a:p>
            <a:pPr>
              <a:buFont typeface="Arial" pitchFamily="34" charset="0"/>
              <a:buChar char="•"/>
            </a:pPr>
            <a:r>
              <a:rPr lang="en-US" baseline="0" dirty="0" smtClean="0"/>
              <a:t>  AOL Mail, Lycos Mail, </a:t>
            </a:r>
            <a:r>
              <a:rPr lang="en-US" baseline="0" dirty="0" err="1" smtClean="0"/>
              <a:t>Rediff</a:t>
            </a:r>
            <a:r>
              <a:rPr lang="en-US" baseline="0" dirty="0" smtClean="0"/>
              <a:t> Mail, La </a:t>
            </a:r>
            <a:r>
              <a:rPr lang="en-US" baseline="0" dirty="0" err="1" smtClean="0"/>
              <a:t>Poste</a:t>
            </a:r>
            <a:r>
              <a:rPr lang="en-US" baseline="0" dirty="0" smtClean="0"/>
              <a:t>, orange.fr, email.freenet.de, Mail.ru, </a:t>
            </a:r>
            <a:r>
              <a:rPr lang="en-US" baseline="0" dirty="0" err="1" smtClean="0"/>
              <a:t>Yandex</a:t>
            </a:r>
            <a:r>
              <a:rPr lang="en-US" baseline="0" dirty="0" smtClean="0"/>
              <a:t> Mail, Rambler Mail, t-online.de Mail, Web.de Mail &amp; gmx.de Mail are </a:t>
            </a:r>
            <a:r>
              <a:rPr lang="en-US" b="1" baseline="0" dirty="0" smtClean="0"/>
              <a:t>blocked for everyone.  </a:t>
            </a:r>
          </a:p>
          <a:p>
            <a:endParaRPr lang="en-US" baseline="0" dirty="0" smtClean="0"/>
          </a:p>
          <a:p>
            <a:endParaRPr lang="en-US" baseline="0" dirty="0" smtClean="0"/>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5</a:t>
            </a:fld>
            <a:endParaRPr lang="en-AU"/>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It is recommended that schools:</a:t>
            </a:r>
          </a:p>
          <a:p>
            <a:endParaRPr lang="en-AU" dirty="0" smtClean="0"/>
          </a:p>
          <a:p>
            <a:pPr lvl="0">
              <a:buFont typeface="Arial" pitchFamily="34" charset="0"/>
              <a:buChar char="•"/>
            </a:pPr>
            <a:r>
              <a:rPr lang="en-AU" dirty="0" smtClean="0"/>
              <a:t>review </a:t>
            </a:r>
            <a:r>
              <a:rPr lang="en-AU" dirty="0" err="1" smtClean="0"/>
              <a:t>Cybersafety</a:t>
            </a:r>
            <a:r>
              <a:rPr lang="en-AU" dirty="0" smtClean="0"/>
              <a:t> policies and procedures in light of this new web filtering service. NB:  </a:t>
            </a:r>
            <a:r>
              <a:rPr lang="en-AU" b="1" i="1" dirty="0" smtClean="0"/>
              <a:t>Given that the filtered list through Education Channel (Connect) will no longer be available for use, schools will now need to review the default settings in </a:t>
            </a:r>
            <a:r>
              <a:rPr lang="en-AU" b="1" i="1" dirty="0" err="1" smtClean="0"/>
              <a:t>Zscaler</a:t>
            </a:r>
            <a:r>
              <a:rPr lang="en-AU" b="1" i="1" dirty="0" smtClean="0"/>
              <a:t>, then decide the appropriate access for teachers and groups of students.</a:t>
            </a:r>
            <a:br>
              <a:rPr lang="en-AU" b="1" i="1" dirty="0" smtClean="0"/>
            </a:br>
            <a:endParaRPr lang="en-AU" dirty="0" smtClean="0"/>
          </a:p>
          <a:p>
            <a:pPr lvl="0">
              <a:buFont typeface="Arial" pitchFamily="34" charset="0"/>
              <a:buChar char="•"/>
            </a:pPr>
            <a:r>
              <a:rPr lang="en-AU" dirty="0" smtClean="0"/>
              <a:t>have procedures in place for monitoring of the network to ensure that the web filtering is running as intended</a:t>
            </a:r>
            <a:br>
              <a:rPr lang="en-AU" dirty="0" smtClean="0"/>
            </a:br>
            <a:endParaRPr lang="en-AU" dirty="0" smtClean="0"/>
          </a:p>
          <a:p>
            <a:pPr lvl="0">
              <a:buFont typeface="Arial" pitchFamily="34" charset="0"/>
              <a:buChar char="•"/>
            </a:pPr>
            <a:r>
              <a:rPr lang="en-AU" dirty="0" smtClean="0"/>
              <a:t>liaise with the school technician to ensure that the active directory records are accurate and up to date, as the </a:t>
            </a:r>
            <a:r>
              <a:rPr lang="en-AU" dirty="0" err="1" smtClean="0"/>
              <a:t>Zscaler</a:t>
            </a:r>
            <a:r>
              <a:rPr lang="en-AU" dirty="0" smtClean="0"/>
              <a:t> service draws from this data to provide users access to the internet.</a:t>
            </a:r>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55</a:t>
            </a:fld>
            <a:endParaRPr lang="en-AU"/>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56</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2081">
              <a:defRPr/>
            </a:pPr>
            <a:r>
              <a:rPr lang="en-US" dirty="0" smtClean="0"/>
              <a:t>When CEOM</a:t>
            </a:r>
            <a:r>
              <a:rPr lang="en-US" baseline="0" dirty="0" smtClean="0"/>
              <a:t> pushes out </a:t>
            </a:r>
            <a:r>
              <a:rPr lang="en-US" baseline="0" dirty="0" err="1" smtClean="0"/>
              <a:t>Zscaler</a:t>
            </a:r>
            <a:r>
              <a:rPr lang="en-US" baseline="0" dirty="0" smtClean="0"/>
              <a:t> the following default </a:t>
            </a:r>
            <a:r>
              <a:rPr lang="en-US" b="1" baseline="0" dirty="0" smtClean="0"/>
              <a:t>Web 2.0 Control; Instant Messaging </a:t>
            </a:r>
            <a:r>
              <a:rPr lang="en-US" baseline="0" dirty="0" smtClean="0"/>
              <a:t>rules will be applied:</a:t>
            </a:r>
          </a:p>
          <a:p>
            <a:pPr defTabSz="922081">
              <a:defRPr/>
            </a:pPr>
            <a:endParaRPr lang="en-US" baseline="0" dirty="0" smtClean="0"/>
          </a:p>
          <a:p>
            <a:pPr defTabSz="922081">
              <a:buFont typeface="Arial" pitchFamily="34" charset="0"/>
              <a:buChar char="•"/>
              <a:defRPr/>
            </a:pPr>
            <a:r>
              <a:rPr lang="en-US" baseline="0" dirty="0" smtClean="0"/>
              <a:t>  All chat is </a:t>
            </a:r>
            <a:r>
              <a:rPr lang="en-US" b="1" baseline="0" dirty="0" smtClean="0"/>
              <a:t>blocked for everyone.</a:t>
            </a:r>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6</a:t>
            </a:fld>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2081">
              <a:defRPr/>
            </a:pPr>
            <a:r>
              <a:rPr lang="en-US" dirty="0" smtClean="0"/>
              <a:t>When CEOM</a:t>
            </a:r>
            <a:r>
              <a:rPr lang="en-US" baseline="0" dirty="0" smtClean="0"/>
              <a:t> pushes out </a:t>
            </a:r>
            <a:r>
              <a:rPr lang="en-US" baseline="0" dirty="0" err="1" smtClean="0"/>
              <a:t>Zscaler</a:t>
            </a:r>
            <a:r>
              <a:rPr lang="en-US" baseline="0" dirty="0" smtClean="0"/>
              <a:t> the following default </a:t>
            </a:r>
            <a:r>
              <a:rPr lang="en-US" b="1" baseline="0" dirty="0" smtClean="0"/>
              <a:t>Web 2.0 Control; Social Networks/Blogs </a:t>
            </a:r>
            <a:r>
              <a:rPr lang="en-US" baseline="0" dirty="0" smtClean="0"/>
              <a:t>rules will be applied:</a:t>
            </a:r>
          </a:p>
          <a:p>
            <a:pPr defTabSz="922081">
              <a:defRPr/>
            </a:pPr>
            <a:endParaRPr lang="en-US" baseline="0" dirty="0" smtClean="0"/>
          </a:p>
          <a:p>
            <a:pPr defTabSz="922081">
              <a:buFont typeface="Arial" pitchFamily="34" charset="0"/>
              <a:buChar char="•"/>
              <a:defRPr/>
            </a:pPr>
            <a:r>
              <a:rPr lang="en-US" baseline="0" dirty="0" smtClean="0"/>
              <a:t>  All social networks and blogs are </a:t>
            </a:r>
            <a:r>
              <a:rPr lang="en-US" b="1" baseline="0" dirty="0" smtClean="0"/>
              <a:t>blocked for everyone. </a:t>
            </a:r>
          </a:p>
          <a:p>
            <a:pPr defTabSz="922081">
              <a:buFont typeface="Arial" pitchFamily="34" charset="0"/>
              <a:buChar char="•"/>
              <a:defRPr/>
            </a:pPr>
            <a:endParaRPr lang="en-US" b="1" baseline="0" dirty="0" smtClean="0"/>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7</a:t>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2081">
              <a:defRPr/>
            </a:pPr>
            <a:r>
              <a:rPr lang="en-US" dirty="0" smtClean="0"/>
              <a:t>When CEOM</a:t>
            </a:r>
            <a:r>
              <a:rPr lang="en-US" baseline="0" dirty="0" smtClean="0"/>
              <a:t> pushes out </a:t>
            </a:r>
            <a:r>
              <a:rPr lang="en-US" baseline="0" dirty="0" err="1" smtClean="0"/>
              <a:t>Zscaler</a:t>
            </a:r>
            <a:r>
              <a:rPr lang="en-US" baseline="0" dirty="0" smtClean="0"/>
              <a:t> the following default </a:t>
            </a:r>
            <a:r>
              <a:rPr lang="en-US" b="1" baseline="0" dirty="0" smtClean="0"/>
              <a:t>Web 2.0 Control; Streaming Media/File Share Policy </a:t>
            </a:r>
            <a:r>
              <a:rPr lang="en-US" baseline="0" dirty="0" smtClean="0"/>
              <a:t>rules will be applied:</a:t>
            </a:r>
          </a:p>
          <a:p>
            <a:endParaRPr lang="en-US" dirty="0" smtClean="0"/>
          </a:p>
          <a:p>
            <a:pPr>
              <a:buFont typeface="Arial" pitchFamily="34" charset="0"/>
              <a:buChar char="•"/>
            </a:pPr>
            <a:r>
              <a:rPr lang="en-US" dirty="0" smtClean="0"/>
              <a:t>  YouTube, Google Video &amp; Yahoo Video are </a:t>
            </a:r>
            <a:r>
              <a:rPr lang="en-US" b="1" dirty="0" smtClean="0"/>
              <a:t>unblocked for Administration Staff, Administrators, CCS</a:t>
            </a:r>
            <a:r>
              <a:rPr lang="en-US" b="1" baseline="0" dirty="0" smtClean="0"/>
              <a:t> Teachers &amp; Staff.</a:t>
            </a:r>
          </a:p>
          <a:p>
            <a:pPr>
              <a:buFont typeface="Arial" pitchFamily="34" charset="0"/>
              <a:buChar char="•"/>
            </a:pPr>
            <a:r>
              <a:rPr lang="en-US" baseline="0" dirty="0" smtClean="0"/>
              <a:t>  </a:t>
            </a:r>
            <a:r>
              <a:rPr lang="en-US" baseline="0" dirty="0" err="1" smtClean="0"/>
              <a:t>Metacafe</a:t>
            </a:r>
            <a:r>
              <a:rPr lang="en-US" baseline="0" dirty="0" smtClean="0"/>
              <a:t>, </a:t>
            </a:r>
            <a:r>
              <a:rPr lang="en-US" baseline="0" dirty="0" err="1" smtClean="0"/>
              <a:t>Dailymotion</a:t>
            </a:r>
            <a:r>
              <a:rPr lang="en-US" baseline="0" dirty="0" smtClean="0"/>
              <a:t>, Blip.tv, </a:t>
            </a:r>
            <a:r>
              <a:rPr lang="en-US" baseline="0" dirty="0" err="1" smtClean="0"/>
              <a:t>Veoh</a:t>
            </a:r>
            <a:r>
              <a:rPr lang="en-US" baseline="0" dirty="0" smtClean="0"/>
              <a:t>, Break.com, AOL Video, </a:t>
            </a:r>
            <a:r>
              <a:rPr lang="en-US" baseline="0" dirty="0" err="1" smtClean="0"/>
              <a:t>Rewer</a:t>
            </a:r>
            <a:r>
              <a:rPr lang="en-US" baseline="0" dirty="0" smtClean="0"/>
              <a:t>, </a:t>
            </a:r>
            <a:r>
              <a:rPr lang="en-US" baseline="0" dirty="0" err="1" smtClean="0"/>
              <a:t>Hulu</a:t>
            </a:r>
            <a:r>
              <a:rPr lang="en-US" baseline="0" dirty="0" smtClean="0"/>
              <a:t>, </a:t>
            </a:r>
            <a:r>
              <a:rPr lang="en-US" baseline="0" dirty="0" err="1" smtClean="0"/>
              <a:t>Joost</a:t>
            </a:r>
            <a:r>
              <a:rPr lang="en-US" baseline="0" dirty="0" smtClean="0"/>
              <a:t>, Mega Video, </a:t>
            </a:r>
            <a:r>
              <a:rPr lang="en-US" baseline="0" dirty="0" err="1" smtClean="0"/>
              <a:t>Blinkx</a:t>
            </a:r>
            <a:r>
              <a:rPr lang="en-US" baseline="0" dirty="0" smtClean="0"/>
              <a:t>, </a:t>
            </a:r>
            <a:r>
              <a:rPr lang="en-US" baseline="0" dirty="0" err="1" smtClean="0"/>
              <a:t>Ziddu</a:t>
            </a:r>
            <a:r>
              <a:rPr lang="en-US" baseline="0" dirty="0" smtClean="0"/>
              <a:t>, Bing Video, Snag Films, Pandora Radio, Tv.com, Mp3.com, Last.fm, </a:t>
            </a:r>
            <a:r>
              <a:rPr lang="en-US" baseline="0" dirty="0" err="1" smtClean="0"/>
              <a:t>MotionBox</a:t>
            </a:r>
            <a:r>
              <a:rPr lang="en-US" baseline="0" dirty="0" smtClean="0"/>
              <a:t>, </a:t>
            </a:r>
            <a:r>
              <a:rPr lang="en-US" baseline="0" dirty="0" err="1" smtClean="0"/>
              <a:t>deezer</a:t>
            </a:r>
            <a:r>
              <a:rPr lang="en-US" baseline="0" dirty="0" smtClean="0"/>
              <a:t>, </a:t>
            </a:r>
            <a:r>
              <a:rPr lang="en-US" baseline="0" dirty="0" err="1" smtClean="0"/>
              <a:t>radionomy</a:t>
            </a:r>
            <a:r>
              <a:rPr lang="en-US" baseline="0" dirty="0" smtClean="0"/>
              <a:t>, </a:t>
            </a:r>
            <a:r>
              <a:rPr lang="en-US" baseline="0" dirty="0" err="1" smtClean="0"/>
              <a:t>musicMe</a:t>
            </a:r>
            <a:r>
              <a:rPr lang="en-US" baseline="0" dirty="0" smtClean="0"/>
              <a:t>, </a:t>
            </a:r>
            <a:r>
              <a:rPr lang="en-US" baseline="0" dirty="0" err="1" smtClean="0"/>
              <a:t>MyVideo</a:t>
            </a:r>
            <a:r>
              <a:rPr lang="en-US" baseline="0" dirty="0" smtClean="0"/>
              <a:t>, </a:t>
            </a:r>
            <a:r>
              <a:rPr lang="en-US" baseline="0" dirty="0" err="1" smtClean="0"/>
              <a:t>ClipFish</a:t>
            </a:r>
            <a:r>
              <a:rPr lang="en-US" baseline="0" dirty="0" smtClean="0"/>
              <a:t>, </a:t>
            </a:r>
            <a:r>
              <a:rPr lang="en-US" baseline="0" dirty="0" err="1" smtClean="0"/>
              <a:t>sevenload</a:t>
            </a:r>
            <a:r>
              <a:rPr lang="en-US" baseline="0" dirty="0" smtClean="0"/>
              <a:t>, video.mail.ru, vision.rambler.ru, smotri.com &amp; video.yandex.ru </a:t>
            </a:r>
            <a:r>
              <a:rPr lang="en-US" b="1" baseline="0" dirty="0" smtClean="0"/>
              <a:t>are blocked for everyone.</a:t>
            </a:r>
          </a:p>
          <a:p>
            <a:pPr>
              <a:buFont typeface="Arial" pitchFamily="34" charset="0"/>
              <a:buChar char="•"/>
            </a:pPr>
            <a:endParaRPr lang="en-US" b="1" baseline="0" dirty="0" smtClean="0"/>
          </a:p>
          <a:p>
            <a:pPr>
              <a:buFont typeface="Arial" pitchFamily="34" charset="0"/>
              <a:buChar char="•"/>
            </a:pPr>
            <a:endParaRPr lang="en-AU" b="1"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8</a:t>
            </a:fld>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have been advised by CEOM that you are now switched</a:t>
            </a:r>
            <a:r>
              <a:rPr lang="en-US" baseline="0" dirty="0" smtClean="0"/>
              <a:t> over to </a:t>
            </a:r>
            <a:r>
              <a:rPr lang="en-US" baseline="0" dirty="0" err="1" smtClean="0"/>
              <a:t>Zscaler</a:t>
            </a:r>
            <a:r>
              <a:rPr lang="en-US" baseline="0" dirty="0" smtClean="0"/>
              <a:t> and have decided to turn SINA web-filtering off.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smtClean="0"/>
              <a:t>Your focus is to implement rules to ensure that the users within your school are accessing appropriate websites and secures them as per your school’s acceptable use policy.</a:t>
            </a:r>
          </a:p>
          <a:p>
            <a:endParaRPr lang="en-US" dirty="0" smtClean="0"/>
          </a:p>
          <a:p>
            <a:r>
              <a:rPr lang="en-US" dirty="0" smtClean="0"/>
              <a:t>The following</a:t>
            </a:r>
            <a:r>
              <a:rPr lang="en-US" baseline="0" dirty="0" smtClean="0"/>
              <a:t> slides will demonstrate how to:</a:t>
            </a:r>
          </a:p>
          <a:p>
            <a:endParaRPr lang="en-US" baseline="0" dirty="0" smtClean="0"/>
          </a:p>
          <a:p>
            <a:pPr>
              <a:buFont typeface="Arial" pitchFamily="34" charset="0"/>
              <a:buChar char="•"/>
            </a:pPr>
            <a:r>
              <a:rPr lang="en-US" sz="1200" dirty="0" smtClean="0"/>
              <a:t>  How to backup and restore configurations.</a:t>
            </a:r>
          </a:p>
          <a:p>
            <a:pPr>
              <a:buFont typeface="Arial" pitchFamily="34" charset="0"/>
              <a:buChar char="•"/>
            </a:pPr>
            <a:r>
              <a:rPr lang="en-US" sz="1200" dirty="0" smtClean="0"/>
              <a:t>  How to change rules to comply with your school’s acceptable use policy.</a:t>
            </a:r>
          </a:p>
          <a:p>
            <a:pPr>
              <a:buFont typeface="Arial" pitchFamily="34" charset="0"/>
              <a:buChar char="•"/>
            </a:pPr>
            <a:r>
              <a:rPr lang="en-US" sz="1200" dirty="0" smtClean="0"/>
              <a:t>  Provide you with some recommendations.</a:t>
            </a:r>
          </a:p>
          <a:p>
            <a:endParaRPr lang="en-AU" dirty="0"/>
          </a:p>
        </p:txBody>
      </p:sp>
      <p:sp>
        <p:nvSpPr>
          <p:cNvPr id="4" name="Slide Number Placeholder 3"/>
          <p:cNvSpPr>
            <a:spLocks noGrp="1"/>
          </p:cNvSpPr>
          <p:nvPr>
            <p:ph type="sldNum" sz="quarter" idx="10"/>
          </p:nvPr>
        </p:nvSpPr>
        <p:spPr/>
        <p:txBody>
          <a:bodyPr/>
          <a:lstStyle/>
          <a:p>
            <a:fld id="{F2577588-920A-4096-B1A7-EA9444E7EF9C}" type="slidenum">
              <a:rPr lang="en-AU" smtClean="0"/>
              <a:pPr/>
              <a:t>9</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3697A79-317E-4CD6-9955-B57FAA34056B}" type="datetime1">
              <a:rPr lang="en-AU" smtClean="0"/>
              <a:pPr/>
              <a:t>7/02/2013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584DB51-0E88-4AFA-B8F4-29701E57EE83}" type="datetime1">
              <a:rPr lang="en-AU" smtClean="0"/>
              <a:pPr/>
              <a:t>7/02/2013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5BB1133-5809-4D7C-941F-BC23EE21ABEE}" type="datetime1">
              <a:rPr lang="en-AU" smtClean="0"/>
              <a:pPr/>
              <a:t>7/02/2013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30E028E-62A4-4B21-AF80-2D86130795AF}" type="datetime1">
              <a:rPr lang="en-AU" smtClean="0"/>
              <a:pPr/>
              <a:t>7/02/2013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287C70B-A6B7-457C-ACF7-ACD5A31EDC5D}" type="datetime1">
              <a:rPr lang="en-AU" smtClean="0"/>
              <a:pPr/>
              <a:t>7/02/2013</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F4A1564-B629-41D9-883E-11EB8874C619}" type="datetime1">
              <a:rPr lang="en-AU" smtClean="0"/>
              <a:pPr/>
              <a:t>7/02/2013</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893C708C-38B8-421B-8729-B4F7F47B3A10}" type="datetime1">
              <a:rPr lang="en-AU" smtClean="0"/>
              <a:pPr/>
              <a:t>7/02/2013</a:t>
            </a:fld>
            <a:endParaRPr lang="en-AU"/>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AU"/>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FD2C2268-1701-4F4D-AB29-A0199D76476E}" type="datetime1">
              <a:rPr lang="en-AU" smtClean="0"/>
              <a:pPr/>
              <a:t>7/02/2013</a:t>
            </a:fld>
            <a:endParaRPr lang="en-AU"/>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AU"/>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0607219-93B1-40C2-A299-A7A144D2E237}" type="datetime1">
              <a:rPr lang="en-AU" smtClean="0"/>
              <a:pPr/>
              <a:t>7/02/2013</a:t>
            </a:fld>
            <a:endParaRPr lang="en-AU"/>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AU"/>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C270D55-AF12-4B54-AD1E-E47A29552420}" type="datetime1">
              <a:rPr lang="en-AU" smtClean="0"/>
              <a:pPr/>
              <a:t>7/02/2013</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A41588B-9C38-4918-81E9-479AB94EA285}" type="datetime1">
              <a:rPr lang="en-AU" smtClean="0"/>
              <a:pPr/>
              <a:t>7/02/2013</a:t>
            </a:fld>
            <a:endParaRPr lang="en-AU"/>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CB228CF-8074-4E10-BF86-2CD23A51C9FC}"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ICON ppt background copy.jpg"/>
          <p:cNvPicPr>
            <a:picLocks noChangeAspect="1"/>
          </p:cNvPicPr>
          <p:nvPr userDrawn="1"/>
        </p:nvPicPr>
        <p:blipFill rotWithShape="1">
          <a:blip r:embed="rId13" cstate="print"/>
          <a:srcRect t="91092" b="1333"/>
          <a:stretch/>
        </p:blipFill>
        <p:spPr>
          <a:xfrm>
            <a:off x="0" y="6247082"/>
            <a:ext cx="9144000" cy="519521"/>
          </a:xfrm>
          <a:prstGeom prst="rect">
            <a:avLst/>
          </a:prstGeom>
        </p:spPr>
      </p:pic>
      <p:sp>
        <p:nvSpPr>
          <p:cNvPr id="2" name="Title Placeholder 1"/>
          <p:cNvSpPr>
            <a:spLocks noGrp="1"/>
          </p:cNvSpPr>
          <p:nvPr>
            <p:ph type="title"/>
          </p:nvPr>
        </p:nvSpPr>
        <p:spPr>
          <a:xfrm>
            <a:off x="755576" y="274638"/>
            <a:ext cx="7931224"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755576" y="1600200"/>
            <a:ext cx="7931224"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spcBef>
          <a:spcPct val="0"/>
        </a:spcBef>
        <a:buNone/>
        <a:defRPr sz="3600" kern="1200">
          <a:solidFill>
            <a:srgbClr val="00456B"/>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rgbClr val="00456B"/>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rgbClr val="00456B"/>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00456B"/>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kern="1200">
          <a:solidFill>
            <a:srgbClr val="00456B"/>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rgbClr val="00456B"/>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cevn.cecv.catholic.edu.au/assets/0/72/80/382/400/100090/118128/2da7a8ce-cb91-42b3-a846-81b2d9783b7e.pdf"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slide" Target="slide46.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ICON ppt background white.jp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2771800" y="2130425"/>
            <a:ext cx="5400600" cy="2810743"/>
          </a:xfrm>
        </p:spPr>
        <p:txBody>
          <a:bodyPr>
            <a:normAutofit/>
          </a:bodyPr>
          <a:lstStyle/>
          <a:p>
            <a:r>
              <a:rPr lang="en-AU" sz="4000" dirty="0" smtClean="0">
                <a:solidFill>
                  <a:schemeClr val="bg1">
                    <a:lumMod val="95000"/>
                  </a:schemeClr>
                </a:solidFill>
              </a:rPr>
              <a:t>Quick Start Guide to </a:t>
            </a:r>
            <a:r>
              <a:rPr lang="en-AU" sz="4000" dirty="0" err="1" smtClean="0">
                <a:solidFill>
                  <a:schemeClr val="bg1">
                    <a:lumMod val="95000"/>
                  </a:schemeClr>
                </a:solidFill>
              </a:rPr>
              <a:t>Zscaler</a:t>
            </a:r>
            <a:endParaRPr lang="en-AU" sz="4000" dirty="0">
              <a:solidFill>
                <a:schemeClr val="bg1">
                  <a:lumMod val="9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1143000"/>
          </a:xfrm>
        </p:spPr>
        <p:txBody>
          <a:bodyPr/>
          <a:lstStyle/>
          <a:p>
            <a:pPr algn="ctr"/>
            <a:r>
              <a:rPr lang="en-US" b="1" dirty="0" smtClean="0"/>
              <a:t>General Information</a:t>
            </a:r>
            <a:endParaRPr lang="en-AU" b="1" dirty="0"/>
          </a:p>
        </p:txBody>
      </p:sp>
      <p:pic>
        <p:nvPicPr>
          <p:cNvPr id="2051" name="Picture 3"/>
          <p:cNvPicPr>
            <a:picLocks noGrp="1" noChangeAspect="1" noChangeArrowheads="1"/>
          </p:cNvPicPr>
          <p:nvPr>
            <p:ph idx="1"/>
          </p:nvPr>
        </p:nvPicPr>
        <p:blipFill>
          <a:blip r:embed="rId3" cstate="print"/>
          <a:srcRect t="16542" r="1726" b="3908"/>
          <a:stretch>
            <a:fillRect/>
          </a:stretch>
        </p:blipFill>
        <p:spPr bwMode="auto">
          <a:xfrm>
            <a:off x="539552" y="980728"/>
            <a:ext cx="8006144" cy="5184576"/>
          </a:xfrm>
          <a:prstGeom prst="rect">
            <a:avLst/>
          </a:prstGeom>
          <a:noFill/>
          <a:ln w="9525">
            <a:noFill/>
            <a:miter lim="800000"/>
            <a:headEnd/>
            <a:tailEnd/>
          </a:ln>
        </p:spPr>
      </p:pic>
      <p:sp>
        <p:nvSpPr>
          <p:cNvPr id="9" name="Rectangle 8"/>
          <p:cNvSpPr/>
          <p:nvPr/>
        </p:nvSpPr>
        <p:spPr>
          <a:xfrm>
            <a:off x="2411760" y="3789040"/>
            <a:ext cx="6192688" cy="216024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1" name="Straight Arrow Connector 10"/>
          <p:cNvCxnSpPr/>
          <p:nvPr/>
        </p:nvCxnSpPr>
        <p:spPr>
          <a:xfrm flipH="1" flipV="1">
            <a:off x="5652120" y="1484784"/>
            <a:ext cx="288032" cy="28803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1475656" y="2420888"/>
            <a:ext cx="432048" cy="28803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pPr algn="ctr"/>
            <a:r>
              <a:rPr lang="en-US" b="1" dirty="0" smtClean="0"/>
              <a:t>Usernames</a:t>
            </a:r>
            <a:endParaRPr lang="en-AU" b="1" dirty="0"/>
          </a:p>
        </p:txBody>
      </p:sp>
      <p:sp>
        <p:nvSpPr>
          <p:cNvPr id="3" name="Content Placeholder 2"/>
          <p:cNvSpPr>
            <a:spLocks noGrp="1"/>
          </p:cNvSpPr>
          <p:nvPr>
            <p:ph idx="1"/>
          </p:nvPr>
        </p:nvSpPr>
        <p:spPr>
          <a:xfrm>
            <a:off x="0" y="1628800"/>
            <a:ext cx="9144000" cy="3849291"/>
          </a:xfrm>
        </p:spPr>
        <p:txBody>
          <a:bodyPr>
            <a:normAutofit/>
          </a:bodyPr>
          <a:lstStyle/>
          <a:p>
            <a:pPr lvl="1" algn="ctr">
              <a:buNone/>
            </a:pPr>
            <a:r>
              <a:rPr lang="en-US" dirty="0" smtClean="0"/>
              <a:t>Usernames have to be in the format of a email address;  </a:t>
            </a:r>
          </a:p>
          <a:p>
            <a:pPr lvl="1" algn="ctr">
              <a:buNone/>
            </a:pPr>
            <a:r>
              <a:rPr lang="en-US" dirty="0" smtClean="0"/>
              <a:t>e.g. </a:t>
            </a:r>
            <a:r>
              <a:rPr lang="en-AU" dirty="0" err="1" smtClean="0"/>
              <a:t>jsmith@your_School_Domain_name</a:t>
            </a:r>
            <a:r>
              <a:rPr lang="en-AU" dirty="0" smtClean="0"/>
              <a:t> </a:t>
            </a:r>
          </a:p>
          <a:p>
            <a:pPr lvl="1" algn="ctr">
              <a:buNone/>
            </a:pPr>
            <a:endParaRPr lang="en-US" dirty="0" smtClean="0"/>
          </a:p>
          <a:p>
            <a:pPr lvl="1" algn="ctr">
              <a:buNone/>
            </a:pPr>
            <a:endParaRPr lang="en-US" dirty="0" smtClean="0"/>
          </a:p>
          <a:p>
            <a:pPr lvl="1" algn="ctr">
              <a:buNone/>
            </a:pPr>
            <a:r>
              <a:rPr lang="en-US" dirty="0" smtClean="0"/>
              <a:t>The Active Directory needs to be compiled.</a:t>
            </a:r>
          </a:p>
          <a:p>
            <a:pPr lvl="1">
              <a:buNone/>
            </a:pPr>
            <a:endParaRPr lang="en-US" dirty="0" smtClean="0"/>
          </a:p>
        </p:txBody>
      </p:sp>
      <p:sp>
        <p:nvSpPr>
          <p:cNvPr id="6" name="Rectangle 5"/>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8840"/>
            <a:ext cx="9144000" cy="1484784"/>
          </a:xfrm>
        </p:spPr>
        <p:txBody>
          <a:bodyPr>
            <a:normAutofit/>
          </a:bodyPr>
          <a:lstStyle/>
          <a:p>
            <a:pPr algn="ctr"/>
            <a:r>
              <a:rPr lang="en-US" sz="4000" dirty="0" smtClean="0"/>
              <a:t> </a:t>
            </a:r>
            <a:r>
              <a:rPr lang="en-US" b="1" dirty="0" smtClean="0"/>
              <a:t>How to backup and restore </a:t>
            </a:r>
            <a:r>
              <a:rPr lang="en-AU" b="1" dirty="0" smtClean="0"/>
              <a:t>your Zscaler portal configuration </a:t>
            </a:r>
            <a:endParaRPr lang="en-AU" b="1" dirty="0"/>
          </a:p>
        </p:txBody>
      </p:sp>
      <p:sp>
        <p:nvSpPr>
          <p:cNvPr id="5" name="Rectangle 4"/>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pPr algn="ctr"/>
            <a:r>
              <a:rPr lang="en-US" b="1" dirty="0" smtClean="0"/>
              <a:t>How to backup your Zscaler portal configuration </a:t>
            </a:r>
            <a:endParaRPr lang="en-AU" b="1" dirty="0"/>
          </a:p>
        </p:txBody>
      </p:sp>
      <p:sp>
        <p:nvSpPr>
          <p:cNvPr id="3" name="Content Placeholder 2"/>
          <p:cNvSpPr>
            <a:spLocks noGrp="1"/>
          </p:cNvSpPr>
          <p:nvPr>
            <p:ph idx="1"/>
          </p:nvPr>
        </p:nvSpPr>
        <p:spPr/>
        <p:txBody>
          <a:bodyPr/>
          <a:lstStyle/>
          <a:p>
            <a:pPr>
              <a:buNone/>
            </a:pPr>
            <a:r>
              <a:rPr lang="en-US" dirty="0" smtClean="0"/>
              <a:t>1)	Login to the Zscaler admin portal for your site. </a:t>
            </a:r>
          </a:p>
          <a:p>
            <a:pPr>
              <a:buNone/>
            </a:pPr>
            <a:r>
              <a:rPr lang="en-AU" dirty="0" smtClean="0"/>
              <a:t>	URL: https://admin.zsclareone.net </a:t>
            </a:r>
          </a:p>
          <a:p>
            <a:pPr>
              <a:buNone/>
            </a:pPr>
            <a:r>
              <a:rPr lang="en-AU" dirty="0" smtClean="0"/>
              <a:t>	UN: siteadmin@your_school_domain_suffix </a:t>
            </a:r>
          </a:p>
          <a:p>
            <a:pPr>
              <a:buNone/>
            </a:pPr>
            <a:r>
              <a:rPr lang="en-AU" dirty="0" smtClean="0"/>
              <a:t>	PW: xxxx </a:t>
            </a:r>
            <a:endParaRPr lang="en-AU" dirty="0"/>
          </a:p>
        </p:txBody>
      </p:sp>
      <p:pic>
        <p:nvPicPr>
          <p:cNvPr id="4" name="Picture 3" descr="Logging in.bmp"/>
          <p:cNvPicPr>
            <a:picLocks noChangeAspect="1"/>
          </p:cNvPicPr>
          <p:nvPr/>
        </p:nvPicPr>
        <p:blipFill>
          <a:blip r:embed="rId2" cstate="print"/>
          <a:stretch>
            <a:fillRect/>
          </a:stretch>
        </p:blipFill>
        <p:spPr>
          <a:xfrm>
            <a:off x="3419872" y="3861048"/>
            <a:ext cx="5057775" cy="1952625"/>
          </a:xfrm>
          <a:prstGeom prst="rect">
            <a:avLst/>
          </a:prstGeom>
        </p:spPr>
      </p:pic>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56792"/>
            <a:ext cx="8686800" cy="4569371"/>
          </a:xfrm>
        </p:spPr>
        <p:txBody>
          <a:bodyPr/>
          <a:lstStyle/>
          <a:p>
            <a:pPr>
              <a:buNone/>
            </a:pPr>
            <a:r>
              <a:rPr lang="en-US" dirty="0" smtClean="0"/>
              <a:t>	2) Navigate to the Administration &gt; Backup &amp; Restore Policies </a:t>
            </a:r>
            <a:endParaRPr lang="en-AU" dirty="0"/>
          </a:p>
        </p:txBody>
      </p:sp>
      <p:sp>
        <p:nvSpPr>
          <p:cNvPr id="4" name="Title 1"/>
          <p:cNvSpPr txBox="1">
            <a:spLocks/>
          </p:cNvSpPr>
          <p:nvPr/>
        </p:nvSpPr>
        <p:spPr>
          <a:xfrm>
            <a:off x="0" y="260648"/>
            <a:ext cx="91440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rgbClr val="00456B"/>
                </a:solidFill>
                <a:effectLst/>
                <a:uLnTx/>
                <a:uFillTx/>
                <a:latin typeface="+mj-lt"/>
                <a:ea typeface="+mj-ea"/>
                <a:cs typeface="+mj-cs"/>
              </a:rPr>
              <a:t>How to backup your Zscaler portal configuration </a:t>
            </a:r>
            <a:endParaRPr kumimoji="0" lang="en-AU" sz="3600" b="1" i="0" u="none" strike="noStrike" kern="1200" cap="none" spc="0" normalizeH="0" baseline="0" noProof="0" dirty="0">
              <a:ln>
                <a:noFill/>
              </a:ln>
              <a:solidFill>
                <a:srgbClr val="00456B"/>
              </a:solidFill>
              <a:effectLst/>
              <a:uLnTx/>
              <a:uFillTx/>
              <a:latin typeface="+mj-lt"/>
              <a:ea typeface="+mj-ea"/>
              <a:cs typeface="+mj-cs"/>
            </a:endParaRPr>
          </a:p>
        </p:txBody>
      </p:sp>
      <p:pic>
        <p:nvPicPr>
          <p:cNvPr id="5" name="Picture 4" descr="Backup &amp; restore policies tab.bmp"/>
          <p:cNvPicPr>
            <a:picLocks noChangeAspect="1"/>
          </p:cNvPicPr>
          <p:nvPr/>
        </p:nvPicPr>
        <p:blipFill>
          <a:blip r:embed="rId2" cstate="print"/>
          <a:stretch>
            <a:fillRect/>
          </a:stretch>
        </p:blipFill>
        <p:spPr>
          <a:xfrm>
            <a:off x="1043608" y="3140968"/>
            <a:ext cx="8100392" cy="1665446"/>
          </a:xfrm>
          <a:prstGeom prst="rect">
            <a:avLst/>
          </a:prstGeom>
        </p:spPr>
      </p:pic>
      <p:cxnSp>
        <p:nvCxnSpPr>
          <p:cNvPr id="7" name="Elbow Connector 6"/>
          <p:cNvCxnSpPr/>
          <p:nvPr/>
        </p:nvCxnSpPr>
        <p:spPr>
          <a:xfrm rot="16200000" flipH="1">
            <a:off x="-324544" y="3140968"/>
            <a:ext cx="2016224" cy="288032"/>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755576" y="4437112"/>
            <a:ext cx="144016" cy="14401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556792"/>
            <a:ext cx="8352928" cy="4569371"/>
          </a:xfrm>
        </p:spPr>
        <p:txBody>
          <a:bodyPr/>
          <a:lstStyle/>
          <a:p>
            <a:pPr marL="457200" indent="-457200">
              <a:buAutoNum type="arabicParenR" startAt="3"/>
            </a:pPr>
            <a:r>
              <a:rPr lang="en-US" dirty="0" smtClean="0"/>
              <a:t>Select “Edit” &gt; “Create restore point” &gt; Then name the restore point. Note: Choose something that is relevant that you will recognize at a future date. </a:t>
            </a:r>
          </a:p>
          <a:p>
            <a:pPr marL="457200" indent="-457200">
              <a:buAutoNum type="arabicParenR" startAt="3"/>
            </a:pPr>
            <a:r>
              <a:rPr lang="en-US" dirty="0" smtClean="0"/>
              <a:t>&gt; Select “Done” once complete </a:t>
            </a:r>
            <a:endParaRPr lang="en-AU" dirty="0"/>
          </a:p>
        </p:txBody>
      </p:sp>
      <p:pic>
        <p:nvPicPr>
          <p:cNvPr id="4" name="Picture 3" descr="Create restore point.bmp"/>
          <p:cNvPicPr>
            <a:picLocks noChangeAspect="1"/>
          </p:cNvPicPr>
          <p:nvPr/>
        </p:nvPicPr>
        <p:blipFill>
          <a:blip r:embed="rId3" cstate="print"/>
          <a:stretch>
            <a:fillRect/>
          </a:stretch>
        </p:blipFill>
        <p:spPr>
          <a:xfrm>
            <a:off x="467544" y="3717032"/>
            <a:ext cx="8343900" cy="1133475"/>
          </a:xfrm>
          <a:prstGeom prst="rect">
            <a:avLst/>
          </a:prstGeom>
        </p:spPr>
      </p:pic>
      <p:sp>
        <p:nvSpPr>
          <p:cNvPr id="5" name="Title 1"/>
          <p:cNvSpPr>
            <a:spLocks noGrp="1"/>
          </p:cNvSpPr>
          <p:nvPr>
            <p:ph type="title"/>
          </p:nvPr>
        </p:nvSpPr>
        <p:spPr>
          <a:xfrm>
            <a:off x="0" y="274638"/>
            <a:ext cx="9144000" cy="1143000"/>
          </a:xfrm>
        </p:spPr>
        <p:txBody>
          <a:bodyPr>
            <a:noAutofit/>
          </a:bodyPr>
          <a:lstStyle/>
          <a:p>
            <a:pPr algn="ctr"/>
            <a:r>
              <a:rPr lang="en-US" b="1" dirty="0" smtClean="0"/>
              <a:t>How to backup your Zscaler portal configuration </a:t>
            </a:r>
            <a:endParaRPr lang="en-AU" b="1" dirty="0"/>
          </a:p>
        </p:txBody>
      </p:sp>
      <p:cxnSp>
        <p:nvCxnSpPr>
          <p:cNvPr id="7" name="Straight Arrow Connector 6"/>
          <p:cNvCxnSpPr/>
          <p:nvPr/>
        </p:nvCxnSpPr>
        <p:spPr>
          <a:xfrm flipH="1">
            <a:off x="7452320" y="4725144"/>
            <a:ext cx="1152128"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5) Select “Done” again on the “Backup &amp; Restore Policies” page </a:t>
            </a:r>
            <a:endParaRPr lang="en-AU" dirty="0"/>
          </a:p>
        </p:txBody>
      </p:sp>
      <p:sp>
        <p:nvSpPr>
          <p:cNvPr id="4" name="Title 1"/>
          <p:cNvSpPr>
            <a:spLocks noGrp="1"/>
          </p:cNvSpPr>
          <p:nvPr>
            <p:ph type="title"/>
          </p:nvPr>
        </p:nvSpPr>
        <p:spPr>
          <a:xfrm>
            <a:off x="0" y="274638"/>
            <a:ext cx="9144000" cy="1143000"/>
          </a:xfrm>
        </p:spPr>
        <p:txBody>
          <a:bodyPr>
            <a:noAutofit/>
          </a:bodyPr>
          <a:lstStyle/>
          <a:p>
            <a:pPr algn="ctr"/>
            <a:r>
              <a:rPr lang="en-US" b="1" dirty="0" smtClean="0"/>
              <a:t>How to backup your Zscaler portal configuration </a:t>
            </a:r>
            <a:endParaRPr lang="en-AU" b="1" dirty="0"/>
          </a:p>
        </p:txBody>
      </p:sp>
      <p:pic>
        <p:nvPicPr>
          <p:cNvPr id="5" name="Picture 4" descr="Select done again on the backup &amp; restore page.bmp"/>
          <p:cNvPicPr>
            <a:picLocks noChangeAspect="1"/>
          </p:cNvPicPr>
          <p:nvPr/>
        </p:nvPicPr>
        <p:blipFill>
          <a:blip r:embed="rId2" cstate="print"/>
          <a:stretch>
            <a:fillRect/>
          </a:stretch>
        </p:blipFill>
        <p:spPr>
          <a:xfrm>
            <a:off x="0" y="2852936"/>
            <a:ext cx="9144000" cy="1726001"/>
          </a:xfrm>
          <a:prstGeom prst="rect">
            <a:avLst/>
          </a:prstGeom>
        </p:spPr>
      </p:pic>
      <p:cxnSp>
        <p:nvCxnSpPr>
          <p:cNvPr id="7" name="Straight Arrow Connector 6"/>
          <p:cNvCxnSpPr/>
          <p:nvPr/>
        </p:nvCxnSpPr>
        <p:spPr>
          <a:xfrm flipV="1">
            <a:off x="8028384" y="4293096"/>
            <a:ext cx="432048" cy="86409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6) 	You should now be able to see the restore point you have just created along with any other restore points that may exist for your portal </a:t>
            </a:r>
            <a:endParaRPr lang="en-AU" dirty="0"/>
          </a:p>
        </p:txBody>
      </p:sp>
      <p:sp>
        <p:nvSpPr>
          <p:cNvPr id="4" name="Title 1"/>
          <p:cNvSpPr>
            <a:spLocks noGrp="1"/>
          </p:cNvSpPr>
          <p:nvPr>
            <p:ph type="title"/>
          </p:nvPr>
        </p:nvSpPr>
        <p:spPr>
          <a:xfrm>
            <a:off x="0" y="274638"/>
            <a:ext cx="9144000" cy="1143000"/>
          </a:xfrm>
        </p:spPr>
        <p:txBody>
          <a:bodyPr>
            <a:noAutofit/>
          </a:bodyPr>
          <a:lstStyle/>
          <a:p>
            <a:pPr algn="ctr"/>
            <a:r>
              <a:rPr lang="en-US" b="1" dirty="0" smtClean="0"/>
              <a:t>How to backup your Zscaler portal configuration </a:t>
            </a:r>
            <a:endParaRPr lang="en-AU" b="1" dirty="0"/>
          </a:p>
        </p:txBody>
      </p:sp>
      <p:pic>
        <p:nvPicPr>
          <p:cNvPr id="5" name="Picture 4" descr="See restore points.bmp"/>
          <p:cNvPicPr>
            <a:picLocks noChangeAspect="1"/>
          </p:cNvPicPr>
          <p:nvPr/>
        </p:nvPicPr>
        <p:blipFill>
          <a:blip r:embed="rId3" cstate="print"/>
          <a:stretch>
            <a:fillRect/>
          </a:stretch>
        </p:blipFill>
        <p:spPr>
          <a:xfrm>
            <a:off x="0" y="3429000"/>
            <a:ext cx="9144000" cy="1788075"/>
          </a:xfrm>
          <a:prstGeom prst="rect">
            <a:avLst/>
          </a:prstGeom>
        </p:spPr>
      </p:pic>
      <p:sp>
        <p:nvSpPr>
          <p:cNvPr id="6" name="Rectangle 5"/>
          <p:cNvSpPr/>
          <p:nvPr/>
        </p:nvSpPr>
        <p:spPr>
          <a:xfrm>
            <a:off x="7092280" y="4149080"/>
            <a:ext cx="1584176" cy="72008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1844824"/>
            <a:ext cx="7931224" cy="4281339"/>
          </a:xfrm>
        </p:spPr>
        <p:txBody>
          <a:bodyPr/>
          <a:lstStyle/>
          <a:p>
            <a:pPr>
              <a:buNone/>
            </a:pPr>
            <a:r>
              <a:rPr lang="en-US" dirty="0" smtClean="0"/>
              <a:t>1) Log into the Zscaler portal and navigate to the “Administration” &gt; “Backup &amp; Restore Policies” tab </a:t>
            </a:r>
          </a:p>
          <a:p>
            <a:pPr>
              <a:buNone/>
            </a:pPr>
            <a:endParaRPr lang="en-US" dirty="0" smtClean="0"/>
          </a:p>
          <a:p>
            <a:pPr>
              <a:buNone/>
            </a:pPr>
            <a:r>
              <a:rPr lang="en-US" dirty="0" smtClean="0"/>
              <a:t>2) Select “Edit” &gt; then select the “Backup-Restore” icon on the backup point you wish to restore your configuration to </a:t>
            </a:r>
          </a:p>
          <a:p>
            <a:pPr>
              <a:buNone/>
            </a:pPr>
            <a:endParaRPr lang="en-AU" dirty="0"/>
          </a:p>
        </p:txBody>
      </p:sp>
      <p:sp>
        <p:nvSpPr>
          <p:cNvPr id="4" name="Title 1"/>
          <p:cNvSpPr>
            <a:spLocks noGrp="1"/>
          </p:cNvSpPr>
          <p:nvPr>
            <p:ph type="title"/>
          </p:nvPr>
        </p:nvSpPr>
        <p:spPr>
          <a:xfrm>
            <a:off x="0" y="274638"/>
            <a:ext cx="9144000" cy="1143000"/>
          </a:xfrm>
        </p:spPr>
        <p:txBody>
          <a:bodyPr>
            <a:noAutofit/>
          </a:bodyPr>
          <a:lstStyle/>
          <a:p>
            <a:pPr algn="ctr"/>
            <a:r>
              <a:rPr lang="en-US" b="1" dirty="0" smtClean="0"/>
              <a:t>How to restore your Zscaler portal configuration from a backup point </a:t>
            </a:r>
            <a:endParaRPr lang="en-AU" b="1" dirty="0"/>
          </a:p>
        </p:txBody>
      </p:sp>
      <p:pic>
        <p:nvPicPr>
          <p:cNvPr id="5" name="Picture 4" descr="restoring to a backup point.bmp"/>
          <p:cNvPicPr>
            <a:picLocks noChangeAspect="1"/>
          </p:cNvPicPr>
          <p:nvPr/>
        </p:nvPicPr>
        <p:blipFill>
          <a:blip r:embed="rId3" cstate="print"/>
          <a:stretch>
            <a:fillRect/>
          </a:stretch>
        </p:blipFill>
        <p:spPr>
          <a:xfrm>
            <a:off x="0" y="4149080"/>
            <a:ext cx="9144000" cy="1651000"/>
          </a:xfrm>
          <a:prstGeom prst="rect">
            <a:avLst/>
          </a:prstGeom>
        </p:spPr>
      </p:pic>
      <p:pic>
        <p:nvPicPr>
          <p:cNvPr id="6" name="Picture 5" descr="restore ICON.bmp"/>
          <p:cNvPicPr>
            <a:picLocks noChangeAspect="1"/>
          </p:cNvPicPr>
          <p:nvPr/>
        </p:nvPicPr>
        <p:blipFill>
          <a:blip r:embed="rId4" cstate="print"/>
          <a:stretch>
            <a:fillRect/>
          </a:stretch>
        </p:blipFill>
        <p:spPr>
          <a:xfrm>
            <a:off x="8100392" y="3501008"/>
            <a:ext cx="432048" cy="378042"/>
          </a:xfrm>
          <a:prstGeom prst="rect">
            <a:avLst/>
          </a:prstGeom>
        </p:spPr>
      </p:pic>
      <p:cxnSp>
        <p:nvCxnSpPr>
          <p:cNvPr id="7" name="Straight Arrow Connector 6"/>
          <p:cNvCxnSpPr/>
          <p:nvPr/>
        </p:nvCxnSpPr>
        <p:spPr>
          <a:xfrm flipH="1" flipV="1">
            <a:off x="8927976" y="5301208"/>
            <a:ext cx="216024" cy="57606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2132856"/>
            <a:ext cx="7931224" cy="3993307"/>
          </a:xfrm>
        </p:spPr>
        <p:txBody>
          <a:bodyPr/>
          <a:lstStyle/>
          <a:p>
            <a:pPr>
              <a:buNone/>
            </a:pPr>
            <a:r>
              <a:rPr lang="en-US" dirty="0" smtClean="0"/>
              <a:t>3) You will receive the following warning message, select “ok” if you wish to proceed </a:t>
            </a:r>
          </a:p>
          <a:p>
            <a:pPr>
              <a:buNone/>
            </a:pPr>
            <a:endParaRPr lang="en-AU" dirty="0"/>
          </a:p>
        </p:txBody>
      </p:sp>
      <p:sp>
        <p:nvSpPr>
          <p:cNvPr id="4" name="Title 1"/>
          <p:cNvSpPr>
            <a:spLocks noGrp="1"/>
          </p:cNvSpPr>
          <p:nvPr>
            <p:ph type="title"/>
          </p:nvPr>
        </p:nvSpPr>
        <p:spPr>
          <a:xfrm>
            <a:off x="0" y="274638"/>
            <a:ext cx="9144000" cy="1143000"/>
          </a:xfrm>
        </p:spPr>
        <p:txBody>
          <a:bodyPr>
            <a:noAutofit/>
          </a:bodyPr>
          <a:lstStyle/>
          <a:p>
            <a:pPr algn="ctr"/>
            <a:r>
              <a:rPr lang="en-US" b="1" dirty="0" smtClean="0"/>
              <a:t>How to restore your Zscaler portal configuration from a backup point </a:t>
            </a:r>
            <a:endParaRPr lang="en-AU" b="1" dirty="0"/>
          </a:p>
        </p:txBody>
      </p:sp>
      <p:pic>
        <p:nvPicPr>
          <p:cNvPr id="5" name="Picture 4" descr="Restore warning message.bmp"/>
          <p:cNvPicPr>
            <a:picLocks noChangeAspect="1"/>
          </p:cNvPicPr>
          <p:nvPr/>
        </p:nvPicPr>
        <p:blipFill>
          <a:blip r:embed="rId2" cstate="print"/>
          <a:stretch>
            <a:fillRect/>
          </a:stretch>
        </p:blipFill>
        <p:spPr>
          <a:xfrm>
            <a:off x="1835696" y="3501008"/>
            <a:ext cx="5467350" cy="1476375"/>
          </a:xfrm>
          <a:prstGeom prst="rect">
            <a:avLst/>
          </a:prstGeom>
        </p:spPr>
      </p:pic>
      <p:cxnSp>
        <p:nvCxnSpPr>
          <p:cNvPr id="6" name="Straight Arrow Connector 5"/>
          <p:cNvCxnSpPr/>
          <p:nvPr/>
        </p:nvCxnSpPr>
        <p:spPr>
          <a:xfrm flipV="1">
            <a:off x="5292080" y="4725144"/>
            <a:ext cx="432048" cy="86409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Purpose</a:t>
            </a:r>
            <a:endParaRPr lang="en-AU" sz="4000" b="1" dirty="0"/>
          </a:p>
        </p:txBody>
      </p:sp>
      <p:sp>
        <p:nvSpPr>
          <p:cNvPr id="3" name="Content Placeholder 2"/>
          <p:cNvSpPr>
            <a:spLocks noGrp="1"/>
          </p:cNvSpPr>
          <p:nvPr>
            <p:ph idx="1"/>
          </p:nvPr>
        </p:nvSpPr>
        <p:spPr>
          <a:xfrm>
            <a:off x="755576" y="1628800"/>
            <a:ext cx="7931224" cy="4497363"/>
          </a:xfrm>
        </p:spPr>
        <p:txBody>
          <a:bodyPr/>
          <a:lstStyle/>
          <a:p>
            <a:pPr>
              <a:buNone/>
            </a:pPr>
            <a:r>
              <a:rPr lang="en-US" sz="3600" dirty="0" smtClean="0"/>
              <a:t>Greater understanding of </a:t>
            </a:r>
            <a:r>
              <a:rPr lang="en-US" sz="3600" dirty="0" err="1" smtClean="0"/>
              <a:t>Zscaler</a:t>
            </a:r>
            <a:r>
              <a:rPr lang="en-US" sz="3600" dirty="0" smtClean="0"/>
              <a:t> including;</a:t>
            </a:r>
          </a:p>
          <a:p>
            <a:r>
              <a:rPr lang="en-US" sz="2800" dirty="0" smtClean="0"/>
              <a:t>How to backup and restore configurations.</a:t>
            </a:r>
          </a:p>
          <a:p>
            <a:r>
              <a:rPr lang="en-US" sz="2800" dirty="0" smtClean="0"/>
              <a:t>How to change rules to comply with your school’s acceptable use policy.</a:t>
            </a:r>
          </a:p>
          <a:p>
            <a:r>
              <a:rPr lang="en-US" sz="2800" dirty="0" smtClean="0"/>
              <a:t>Provide you with recommendations.</a:t>
            </a:r>
          </a:p>
          <a:p>
            <a:pPr>
              <a:buNone/>
            </a:pPr>
            <a:endParaRPr lang="en-US" sz="3600" dirty="0" smtClean="0"/>
          </a:p>
          <a:p>
            <a:pPr>
              <a:buNone/>
            </a:pPr>
            <a:endParaRPr lang="en-US" dirty="0" smtClean="0">
              <a:solidFill>
                <a:srgbClr val="C00000"/>
              </a:solidFill>
            </a:endParaRPr>
          </a:p>
          <a:p>
            <a:pPr>
              <a:buNone/>
            </a:pPr>
            <a:endParaRPr lang="en-AU" dirty="0"/>
          </a:p>
        </p:txBody>
      </p:sp>
      <p:sp>
        <p:nvSpPr>
          <p:cNvPr id="8" name="Rectangle 7"/>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endParaRPr lang="en-AU" dirty="0" smtClean="0"/>
          </a:p>
          <a:p>
            <a:pPr>
              <a:buNone/>
            </a:pPr>
            <a:r>
              <a:rPr lang="en-US" dirty="0" smtClean="0"/>
              <a:t>4) When you see the banner saying “Success”: Data has been restored from Restore Point.” Select “Done”. </a:t>
            </a:r>
          </a:p>
          <a:p>
            <a:endParaRPr lang="en-US" dirty="0" smtClean="0"/>
          </a:p>
          <a:p>
            <a:endParaRPr lang="en-US" dirty="0" smtClean="0"/>
          </a:p>
          <a:p>
            <a:endParaRPr lang="en-US" dirty="0" smtClean="0"/>
          </a:p>
          <a:p>
            <a:pPr>
              <a:buNone/>
            </a:pPr>
            <a:endParaRPr lang="en-AU" dirty="0" smtClean="0"/>
          </a:p>
          <a:p>
            <a:pPr>
              <a:buNone/>
            </a:pPr>
            <a:endParaRPr lang="en-US" dirty="0" smtClean="0"/>
          </a:p>
          <a:p>
            <a:pPr>
              <a:buNone/>
            </a:pPr>
            <a:endParaRPr lang="en-US" dirty="0" smtClean="0"/>
          </a:p>
          <a:p>
            <a:pPr>
              <a:buNone/>
            </a:pPr>
            <a:r>
              <a:rPr lang="en-US" dirty="0" smtClean="0"/>
              <a:t>5) Your portal has now been restored to the configuration of the restore point selected. </a:t>
            </a:r>
          </a:p>
          <a:p>
            <a:endParaRPr lang="en-AU" dirty="0"/>
          </a:p>
        </p:txBody>
      </p:sp>
      <p:sp>
        <p:nvSpPr>
          <p:cNvPr id="4" name="Title 1"/>
          <p:cNvSpPr>
            <a:spLocks noGrp="1"/>
          </p:cNvSpPr>
          <p:nvPr>
            <p:ph type="title"/>
          </p:nvPr>
        </p:nvSpPr>
        <p:spPr>
          <a:xfrm>
            <a:off x="0" y="274638"/>
            <a:ext cx="9144000" cy="1143000"/>
          </a:xfrm>
        </p:spPr>
        <p:txBody>
          <a:bodyPr>
            <a:noAutofit/>
          </a:bodyPr>
          <a:lstStyle/>
          <a:p>
            <a:pPr algn="ctr"/>
            <a:r>
              <a:rPr lang="en-US" b="1" dirty="0" smtClean="0"/>
              <a:t>How to restore your Zscaler portal configuration from a backup point </a:t>
            </a:r>
            <a:endParaRPr lang="en-AU" b="1" dirty="0"/>
          </a:p>
        </p:txBody>
      </p:sp>
      <p:pic>
        <p:nvPicPr>
          <p:cNvPr id="5" name="Picture 4" descr="Success banner after restore complete.bmp"/>
          <p:cNvPicPr>
            <a:picLocks noChangeAspect="1"/>
          </p:cNvPicPr>
          <p:nvPr/>
        </p:nvPicPr>
        <p:blipFill>
          <a:blip r:embed="rId2" cstate="print"/>
          <a:stretch>
            <a:fillRect/>
          </a:stretch>
        </p:blipFill>
        <p:spPr>
          <a:xfrm>
            <a:off x="0" y="2924944"/>
            <a:ext cx="9144000" cy="1751114"/>
          </a:xfrm>
          <a:prstGeom prst="rect">
            <a:avLst/>
          </a:prstGeom>
        </p:spPr>
      </p:pic>
      <p:cxnSp>
        <p:nvCxnSpPr>
          <p:cNvPr id="7" name="Straight Arrow Connector 6"/>
          <p:cNvCxnSpPr/>
          <p:nvPr/>
        </p:nvCxnSpPr>
        <p:spPr>
          <a:xfrm flipH="1">
            <a:off x="4860032" y="3212976"/>
            <a:ext cx="864096" cy="28803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44824"/>
            <a:ext cx="9144000" cy="1143000"/>
          </a:xfrm>
        </p:spPr>
        <p:txBody>
          <a:bodyPr>
            <a:normAutofit/>
          </a:bodyPr>
          <a:lstStyle/>
          <a:p>
            <a:pPr algn="ctr"/>
            <a:r>
              <a:rPr lang="en-US" b="1" dirty="0" smtClean="0"/>
              <a:t>Enabling Secure Sockets Layer (SSL) Scanning </a:t>
            </a:r>
            <a:endParaRPr lang="en-AU" b="1" dirty="0"/>
          </a:p>
        </p:txBody>
      </p:sp>
      <p:pic>
        <p:nvPicPr>
          <p:cNvPr id="3074" name="Picture 2"/>
          <p:cNvPicPr>
            <a:picLocks noChangeAspect="1" noChangeArrowheads="1"/>
          </p:cNvPicPr>
          <p:nvPr/>
        </p:nvPicPr>
        <p:blipFill>
          <a:blip r:embed="rId3" cstate="print"/>
          <a:srcRect t="14947" b="3912"/>
          <a:stretch>
            <a:fillRect/>
          </a:stretch>
        </p:blipFill>
        <p:spPr bwMode="auto">
          <a:xfrm>
            <a:off x="683568" y="3068960"/>
            <a:ext cx="4215340" cy="27363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p:cNvPicPr>
            <a:picLocks noChangeAspect="1" noChangeArrowheads="1"/>
          </p:cNvPicPr>
          <p:nvPr/>
        </p:nvPicPr>
        <p:blipFill>
          <a:blip r:embed="rId4" cstate="print"/>
          <a:srcRect l="14894" t="34574" b="4255"/>
          <a:stretch>
            <a:fillRect/>
          </a:stretch>
        </p:blipFill>
        <p:spPr bwMode="auto">
          <a:xfrm>
            <a:off x="3347864" y="4149080"/>
            <a:ext cx="2880320" cy="16561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Configuring SSL Scanning for your School</a:t>
            </a:r>
            <a:endParaRPr lang="en-AU" dirty="0"/>
          </a:p>
        </p:txBody>
      </p:sp>
      <p:pic>
        <p:nvPicPr>
          <p:cNvPr id="4" name="Content Placeholder 3" descr="CEVN.png"/>
          <p:cNvPicPr>
            <a:picLocks noGrp="1" noChangeAspect="1"/>
          </p:cNvPicPr>
          <p:nvPr>
            <p:ph idx="1"/>
          </p:nvPr>
        </p:nvPicPr>
        <p:blipFill>
          <a:blip r:embed="rId3" cstate="print"/>
          <a:srcRect l="5368" r="5230" b="53229"/>
          <a:stretch>
            <a:fillRect/>
          </a:stretch>
        </p:blipFill>
        <p:spPr>
          <a:xfrm>
            <a:off x="0" y="1124743"/>
            <a:ext cx="9144000" cy="5167837"/>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2123728" y="5949280"/>
            <a:ext cx="3744416" cy="43204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6" name="Straight Arrow Connector 5"/>
          <p:cNvCxnSpPr/>
          <p:nvPr/>
        </p:nvCxnSpPr>
        <p:spPr>
          <a:xfrm flipH="1" flipV="1">
            <a:off x="6660232" y="1340768"/>
            <a:ext cx="576064" cy="115212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1043608" y="3356992"/>
            <a:ext cx="936104"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72816"/>
            <a:ext cx="9144000" cy="1143000"/>
          </a:xfrm>
        </p:spPr>
        <p:txBody>
          <a:bodyPr>
            <a:normAutofit/>
          </a:bodyPr>
          <a:lstStyle/>
          <a:p>
            <a:pPr algn="ctr"/>
            <a:r>
              <a:rPr lang="en-US" sz="4000" b="1" dirty="0" smtClean="0"/>
              <a:t>Going Live</a:t>
            </a:r>
            <a:endParaRPr lang="en-AU" sz="4000" b="1" dirty="0"/>
          </a:p>
        </p:txBody>
      </p:sp>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pPr algn="ctr"/>
            <a:r>
              <a:rPr lang="en-US" sz="4000" b="1" dirty="0" smtClean="0"/>
              <a:t>5 Base rules</a:t>
            </a:r>
            <a:endParaRPr lang="en-AU" sz="4000" b="1" dirty="0"/>
          </a:p>
        </p:txBody>
      </p:sp>
      <p:pic>
        <p:nvPicPr>
          <p:cNvPr id="1028" name="Picture 4"/>
          <p:cNvPicPr>
            <a:picLocks noChangeAspect="1" noChangeArrowheads="1"/>
          </p:cNvPicPr>
          <p:nvPr/>
        </p:nvPicPr>
        <p:blipFill>
          <a:blip r:embed="rId3" cstate="print"/>
          <a:srcRect t="14844" r="979" b="2751"/>
          <a:stretch>
            <a:fillRect/>
          </a:stretch>
        </p:blipFill>
        <p:spPr bwMode="auto">
          <a:xfrm>
            <a:off x="611560" y="908720"/>
            <a:ext cx="8003757" cy="5328592"/>
          </a:xfrm>
          <a:prstGeom prst="rect">
            <a:avLst/>
          </a:prstGeom>
          <a:noFill/>
          <a:ln w="9525">
            <a:noFill/>
            <a:miter lim="800000"/>
            <a:headEnd/>
            <a:tailEnd/>
          </a:ln>
        </p:spPr>
      </p:pic>
      <p:sp>
        <p:nvSpPr>
          <p:cNvPr id="10" name="Rectangle 9"/>
          <p:cNvSpPr/>
          <p:nvPr/>
        </p:nvSpPr>
        <p:spPr>
          <a:xfrm>
            <a:off x="2483768" y="2204864"/>
            <a:ext cx="6120680" cy="172819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2" name="Straight Arrow Connector 11"/>
          <p:cNvCxnSpPr/>
          <p:nvPr/>
        </p:nvCxnSpPr>
        <p:spPr>
          <a:xfrm>
            <a:off x="1547664" y="2564904"/>
            <a:ext cx="1296144"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lstStyle/>
          <a:p>
            <a:pPr algn="ctr"/>
            <a:r>
              <a:rPr lang="en-US" b="1" dirty="0" smtClean="0"/>
              <a:t>Scenario 1 – Allow a site for everyone</a:t>
            </a:r>
            <a:endParaRPr lang="en-AU" b="1" dirty="0"/>
          </a:p>
        </p:txBody>
      </p:sp>
      <p:sp>
        <p:nvSpPr>
          <p:cNvPr id="3" name="Content Placeholder 2"/>
          <p:cNvSpPr>
            <a:spLocks noGrp="1"/>
          </p:cNvSpPr>
          <p:nvPr>
            <p:ph idx="1"/>
          </p:nvPr>
        </p:nvSpPr>
        <p:spPr/>
        <p:txBody>
          <a:bodyPr/>
          <a:lstStyle/>
          <a:p>
            <a:pPr>
              <a:buNone/>
            </a:pPr>
            <a:endParaRPr lang="en-US" dirty="0" smtClean="0"/>
          </a:p>
          <a:p>
            <a:pPr>
              <a:buNone/>
            </a:pPr>
            <a:r>
              <a:rPr lang="en-US" dirty="0" smtClean="0"/>
              <a:t>Scenario:</a:t>
            </a:r>
          </a:p>
          <a:p>
            <a:pPr>
              <a:buNone/>
            </a:pPr>
            <a:r>
              <a:rPr lang="en-US" i="1" dirty="0" smtClean="0"/>
              <a:t>You would like to unblock a website for everyone at your school.</a:t>
            </a:r>
          </a:p>
        </p:txBody>
      </p:sp>
      <p:sp>
        <p:nvSpPr>
          <p:cNvPr id="6" name="Rectangle 5"/>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print"/>
          <a:srcRect r="51882" b="3149"/>
          <a:stretch>
            <a:fillRect/>
          </a:stretch>
        </p:blipFill>
        <p:spPr bwMode="auto">
          <a:xfrm>
            <a:off x="683568" y="0"/>
            <a:ext cx="7954836" cy="6196326"/>
          </a:xfrm>
          <a:prstGeom prst="rect">
            <a:avLst/>
          </a:prstGeom>
          <a:noFill/>
          <a:ln w="9525">
            <a:noFill/>
            <a:miter lim="800000"/>
            <a:headEnd/>
            <a:tailEnd/>
          </a:ln>
        </p:spPr>
      </p:pic>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8" name="Rectangle 7"/>
          <p:cNvSpPr/>
          <p:nvPr/>
        </p:nvSpPr>
        <p:spPr>
          <a:xfrm>
            <a:off x="611560" y="1844824"/>
            <a:ext cx="1512168" cy="43204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print"/>
          <a:srcRect r="51882" b="3149"/>
          <a:stretch>
            <a:fillRect/>
          </a:stretch>
        </p:blipFill>
        <p:spPr bwMode="auto">
          <a:xfrm>
            <a:off x="683568" y="0"/>
            <a:ext cx="7954836" cy="6196326"/>
          </a:xfrm>
          <a:prstGeom prst="rect">
            <a:avLst/>
          </a:prstGeom>
          <a:noFill/>
          <a:ln w="9525">
            <a:noFill/>
            <a:miter lim="800000"/>
            <a:headEnd/>
            <a:tailEnd/>
          </a:ln>
        </p:spPr>
      </p:pic>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8" name="Rectangle 7"/>
          <p:cNvSpPr/>
          <p:nvPr/>
        </p:nvSpPr>
        <p:spPr>
          <a:xfrm>
            <a:off x="6660232" y="1628800"/>
            <a:ext cx="648072" cy="36004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r="52717" b="10212"/>
          <a:stretch>
            <a:fillRect/>
          </a:stretch>
        </p:blipFill>
        <p:spPr bwMode="auto">
          <a:xfrm>
            <a:off x="323528" y="0"/>
            <a:ext cx="8451467" cy="6210930"/>
          </a:xfrm>
          <a:prstGeom prst="rect">
            <a:avLst/>
          </a:prstGeom>
          <a:noFill/>
          <a:ln w="9525">
            <a:noFill/>
            <a:miter lim="800000"/>
            <a:headEnd/>
            <a:tailEnd/>
          </a:ln>
        </p:spPr>
      </p:pic>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8" name="Rectangle 7"/>
          <p:cNvSpPr/>
          <p:nvPr/>
        </p:nvSpPr>
        <p:spPr>
          <a:xfrm>
            <a:off x="3203848" y="5373216"/>
            <a:ext cx="5616624" cy="21602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915816" y="1124744"/>
            <a:ext cx="720080" cy="216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pic>
        <p:nvPicPr>
          <p:cNvPr id="8194" name="Picture 2"/>
          <p:cNvPicPr>
            <a:picLocks noChangeAspect="1" noChangeArrowheads="1"/>
          </p:cNvPicPr>
          <p:nvPr/>
        </p:nvPicPr>
        <p:blipFill>
          <a:blip r:embed="rId3" cstate="print"/>
          <a:srcRect t="10118" b="4196"/>
          <a:stretch>
            <a:fillRect/>
          </a:stretch>
        </p:blipFill>
        <p:spPr bwMode="auto">
          <a:xfrm>
            <a:off x="0" y="0"/>
            <a:ext cx="9144000" cy="6268133"/>
          </a:xfrm>
          <a:prstGeom prst="rect">
            <a:avLst/>
          </a:prstGeom>
          <a:noFill/>
          <a:ln w="9525">
            <a:noFill/>
            <a:miter lim="800000"/>
            <a:headEnd/>
            <a:tailEnd/>
          </a:ln>
        </p:spPr>
      </p:pic>
      <p:sp>
        <p:nvSpPr>
          <p:cNvPr id="11" name="Rectangle 10"/>
          <p:cNvSpPr/>
          <p:nvPr/>
        </p:nvSpPr>
        <p:spPr>
          <a:xfrm>
            <a:off x="2411760" y="1340768"/>
            <a:ext cx="3240360" cy="79208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lstStyle/>
          <a:p>
            <a:pPr algn="ctr"/>
            <a:r>
              <a:rPr lang="en-US" b="1" dirty="0" smtClean="0"/>
              <a:t>What is </a:t>
            </a:r>
            <a:r>
              <a:rPr lang="en-US" b="1" dirty="0" err="1" smtClean="0"/>
              <a:t>Zscaler</a:t>
            </a:r>
            <a:r>
              <a:rPr lang="en-US" b="1" dirty="0" smtClean="0"/>
              <a:t>?</a:t>
            </a:r>
            <a:endParaRPr lang="en-AU" b="1" dirty="0"/>
          </a:p>
        </p:txBody>
      </p:sp>
      <p:sp>
        <p:nvSpPr>
          <p:cNvPr id="3" name="Content Placeholder 2"/>
          <p:cNvSpPr>
            <a:spLocks noGrp="1"/>
          </p:cNvSpPr>
          <p:nvPr>
            <p:ph idx="1"/>
          </p:nvPr>
        </p:nvSpPr>
        <p:spPr/>
        <p:txBody>
          <a:bodyPr/>
          <a:lstStyle/>
          <a:p>
            <a:pPr algn="ctr">
              <a:buNone/>
            </a:pPr>
            <a:r>
              <a:rPr lang="en-US" dirty="0" err="1" smtClean="0"/>
              <a:t>Zscaler</a:t>
            </a:r>
            <a:r>
              <a:rPr lang="en-US" dirty="0" smtClean="0"/>
              <a:t> is a web-filtering service that will replace the current SINA (</a:t>
            </a:r>
            <a:r>
              <a:rPr lang="en-US" dirty="0" err="1" smtClean="0"/>
              <a:t>myinternet</a:t>
            </a:r>
            <a:r>
              <a:rPr lang="en-US" dirty="0" smtClean="0"/>
              <a:t>) web filtering. </a:t>
            </a:r>
          </a:p>
          <a:p>
            <a:pPr>
              <a:buNone/>
            </a:pPr>
            <a:endParaRPr lang="en-US" dirty="0" smtClean="0"/>
          </a:p>
          <a:p>
            <a:pPr algn="ctr">
              <a:buNone/>
            </a:pPr>
            <a:r>
              <a:rPr lang="en-US" dirty="0" smtClean="0"/>
              <a:t>It will </a:t>
            </a:r>
            <a:r>
              <a:rPr lang="en-AU" dirty="0" smtClean="0"/>
              <a:t>provide schools with the tools required to manage web access.</a:t>
            </a:r>
          </a:p>
          <a:p>
            <a:pPr>
              <a:buNone/>
            </a:pPr>
            <a:endParaRPr lang="en-US" dirty="0" smtClean="0"/>
          </a:p>
          <a:p>
            <a:pPr>
              <a:buNone/>
            </a:pPr>
            <a:endParaRPr lang="en-AU" dirty="0"/>
          </a:p>
        </p:txBody>
      </p:sp>
      <p:sp>
        <p:nvSpPr>
          <p:cNvPr id="6" name="Rectangle 5"/>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5" name="Rectangle 4"/>
          <p:cNvSpPr/>
          <p:nvPr/>
        </p:nvSpPr>
        <p:spPr>
          <a:xfrm>
            <a:off x="6315341" y="5733256"/>
            <a:ext cx="2828659" cy="369332"/>
          </a:xfrm>
          <a:prstGeom prst="rect">
            <a:avLst/>
          </a:prstGeom>
        </p:spPr>
        <p:txBody>
          <a:bodyPr wrap="none">
            <a:spAutoFit/>
          </a:bodyPr>
          <a:lstStyle/>
          <a:p>
            <a:r>
              <a:rPr lang="en-US" dirty="0" smtClean="0">
                <a:hlinkClick r:id="rId3"/>
              </a:rPr>
              <a:t>‘Filtering Advice for Schools’</a:t>
            </a:r>
            <a:endParaRPr lang="en-A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r="51857"/>
          <a:stretch>
            <a:fillRect/>
          </a:stretch>
        </p:blipFill>
        <p:spPr bwMode="auto">
          <a:xfrm>
            <a:off x="611560" y="0"/>
            <a:ext cx="7848872" cy="6309320"/>
          </a:xfrm>
          <a:prstGeom prst="rect">
            <a:avLst/>
          </a:prstGeom>
          <a:noFill/>
          <a:ln w="9525">
            <a:noFill/>
            <a:miter lim="800000"/>
            <a:headEnd/>
            <a:tailEnd/>
          </a:ln>
        </p:spPr>
      </p:pic>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8" name="Rectangle 7"/>
          <p:cNvSpPr/>
          <p:nvPr/>
        </p:nvSpPr>
        <p:spPr>
          <a:xfrm>
            <a:off x="4860032" y="908720"/>
            <a:ext cx="792088" cy="36004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0" name="Straight Arrow Connector 9"/>
          <p:cNvCxnSpPr/>
          <p:nvPr/>
        </p:nvCxnSpPr>
        <p:spPr>
          <a:xfrm flipH="1" flipV="1">
            <a:off x="2051720" y="980728"/>
            <a:ext cx="936104" cy="100811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lstStyle/>
          <a:p>
            <a:pPr algn="ctr"/>
            <a:r>
              <a:rPr lang="en-US" b="1" dirty="0" smtClean="0"/>
              <a:t>Scenario 2 – Unblocking for a group</a:t>
            </a:r>
            <a:endParaRPr lang="en-AU" b="1" dirty="0"/>
          </a:p>
        </p:txBody>
      </p:sp>
      <p:sp>
        <p:nvSpPr>
          <p:cNvPr id="3" name="Content Placeholder 2"/>
          <p:cNvSpPr>
            <a:spLocks noGrp="1"/>
          </p:cNvSpPr>
          <p:nvPr>
            <p:ph idx="1"/>
          </p:nvPr>
        </p:nvSpPr>
        <p:spPr/>
        <p:txBody>
          <a:bodyPr/>
          <a:lstStyle/>
          <a:p>
            <a:pPr>
              <a:buNone/>
            </a:pPr>
            <a:endParaRPr lang="en-US" dirty="0" smtClean="0"/>
          </a:p>
          <a:p>
            <a:pPr>
              <a:buNone/>
            </a:pPr>
            <a:r>
              <a:rPr lang="en-US" dirty="0" smtClean="0"/>
              <a:t>Scenario:</a:t>
            </a:r>
          </a:p>
          <a:p>
            <a:pPr>
              <a:buNone/>
            </a:pPr>
            <a:endParaRPr lang="en-US" dirty="0" smtClean="0"/>
          </a:p>
          <a:p>
            <a:pPr>
              <a:buNone/>
            </a:pPr>
            <a:r>
              <a:rPr lang="en-US" i="1" dirty="0" smtClean="0"/>
              <a:t>You would like to unblock a website for teachers use only.</a:t>
            </a:r>
          </a:p>
          <a:p>
            <a:pPr>
              <a:buNone/>
            </a:pPr>
            <a:endParaRPr lang="en-US" i="1" dirty="0" smtClean="0"/>
          </a:p>
        </p:txBody>
      </p:sp>
      <p:sp>
        <p:nvSpPr>
          <p:cNvPr id="6" name="Rectangle 5"/>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pPr algn="ctr"/>
            <a:r>
              <a:rPr lang="en-US" b="1" dirty="0" smtClean="0"/>
              <a:t>Looking up website URL categories</a:t>
            </a:r>
            <a:endParaRPr lang="en-AU" b="1" dirty="0"/>
          </a:p>
        </p:txBody>
      </p:sp>
      <p:pic>
        <p:nvPicPr>
          <p:cNvPr id="5123" name="Picture 3"/>
          <p:cNvPicPr>
            <a:picLocks noGrp="1" noChangeAspect="1" noChangeArrowheads="1"/>
          </p:cNvPicPr>
          <p:nvPr>
            <p:ph idx="1"/>
          </p:nvPr>
        </p:nvPicPr>
        <p:blipFill>
          <a:blip r:embed="rId3" cstate="print"/>
          <a:srcRect/>
          <a:stretch>
            <a:fillRect/>
          </a:stretch>
        </p:blipFill>
        <p:spPr bwMode="auto">
          <a:xfrm>
            <a:off x="1187624" y="980728"/>
            <a:ext cx="6408711" cy="5126968"/>
          </a:xfrm>
          <a:prstGeom prst="rect">
            <a:avLst/>
          </a:prstGeom>
          <a:noFill/>
          <a:ln w="9525">
            <a:noFill/>
            <a:miter lim="800000"/>
            <a:headEnd/>
            <a:tailEnd/>
          </a:ln>
        </p:spPr>
      </p:pic>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8" name="Rectangle 7"/>
          <p:cNvSpPr/>
          <p:nvPr/>
        </p:nvSpPr>
        <p:spPr>
          <a:xfrm>
            <a:off x="1115616" y="2708920"/>
            <a:ext cx="1440160"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Looking up website URL categories</a:t>
            </a:r>
            <a:endParaRPr lang="en-AU" dirty="0"/>
          </a:p>
        </p:txBody>
      </p:sp>
      <p:pic>
        <p:nvPicPr>
          <p:cNvPr id="2050" name="Picture 2"/>
          <p:cNvPicPr>
            <a:picLocks noGrp="1" noChangeAspect="1" noChangeArrowheads="1"/>
          </p:cNvPicPr>
          <p:nvPr>
            <p:ph idx="1"/>
          </p:nvPr>
        </p:nvPicPr>
        <p:blipFill>
          <a:blip r:embed="rId3" cstate="print"/>
          <a:srcRect r="52789" b="5495"/>
          <a:stretch>
            <a:fillRect/>
          </a:stretch>
        </p:blipFill>
        <p:spPr bwMode="auto">
          <a:xfrm>
            <a:off x="971600" y="908720"/>
            <a:ext cx="6840686" cy="5299390"/>
          </a:xfrm>
          <a:prstGeom prst="rect">
            <a:avLst/>
          </a:prstGeom>
          <a:noFill/>
          <a:ln w="9525">
            <a:noFill/>
            <a:miter lim="800000"/>
            <a:headEnd/>
            <a:tailEnd/>
          </a:ln>
        </p:spPr>
      </p:pic>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10" name="Rectangle 9"/>
          <p:cNvSpPr/>
          <p:nvPr/>
        </p:nvSpPr>
        <p:spPr>
          <a:xfrm>
            <a:off x="971600" y="1916832"/>
            <a:ext cx="1944216"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1" name="Straight Arrow Connector 10"/>
          <p:cNvCxnSpPr/>
          <p:nvPr/>
        </p:nvCxnSpPr>
        <p:spPr>
          <a:xfrm flipH="1" flipV="1">
            <a:off x="6012160" y="2708920"/>
            <a:ext cx="936104" cy="100811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3131840" y="1556792"/>
            <a:ext cx="1224136"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12" name="Title 11"/>
          <p:cNvSpPr>
            <a:spLocks noGrp="1"/>
          </p:cNvSpPr>
          <p:nvPr>
            <p:ph type="title"/>
          </p:nvPr>
        </p:nvSpPr>
        <p:spPr>
          <a:xfrm>
            <a:off x="0" y="0"/>
            <a:ext cx="9144000" cy="1143000"/>
          </a:xfrm>
        </p:spPr>
        <p:txBody>
          <a:bodyPr/>
          <a:lstStyle/>
          <a:p>
            <a:pPr algn="ctr"/>
            <a:r>
              <a:rPr lang="en-US" b="1" dirty="0" smtClean="0"/>
              <a:t>Pathways for this scenario are:</a:t>
            </a:r>
            <a:endParaRPr lang="en-AU" b="1" dirty="0"/>
          </a:p>
        </p:txBody>
      </p:sp>
      <p:sp>
        <p:nvSpPr>
          <p:cNvPr id="13" name="Text Placeholder 12"/>
          <p:cNvSpPr>
            <a:spLocks noGrp="1"/>
          </p:cNvSpPr>
          <p:nvPr>
            <p:ph type="body" idx="1"/>
          </p:nvPr>
        </p:nvSpPr>
        <p:spPr>
          <a:xfrm>
            <a:off x="323528" y="1260475"/>
            <a:ext cx="4173860" cy="639762"/>
          </a:xfrm>
          <a:solidFill>
            <a:schemeClr val="accent5">
              <a:lumMod val="75000"/>
            </a:schemeClr>
          </a:solidFill>
        </p:spPr>
        <p:txBody>
          <a:bodyPr/>
          <a:lstStyle/>
          <a:p>
            <a:pPr algn="ctr"/>
            <a:r>
              <a:rPr lang="en-US" dirty="0" smtClean="0">
                <a:solidFill>
                  <a:schemeClr val="bg1"/>
                </a:solidFill>
              </a:rPr>
              <a:t>URL Policy</a:t>
            </a:r>
            <a:endParaRPr lang="en-AU" dirty="0">
              <a:solidFill>
                <a:schemeClr val="bg1"/>
              </a:solidFill>
            </a:endParaRPr>
          </a:p>
        </p:txBody>
      </p:sp>
      <p:sp>
        <p:nvSpPr>
          <p:cNvPr id="14" name="Content Placeholder 13"/>
          <p:cNvSpPr>
            <a:spLocks noGrp="1"/>
          </p:cNvSpPr>
          <p:nvPr>
            <p:ph sz="half" idx="2"/>
          </p:nvPr>
        </p:nvSpPr>
        <p:spPr>
          <a:xfrm>
            <a:off x="323528" y="1900237"/>
            <a:ext cx="4173860" cy="3951288"/>
          </a:xfrm>
          <a:noFill/>
          <a:ln w="38100">
            <a:solidFill>
              <a:schemeClr val="accent5">
                <a:lumMod val="75000"/>
              </a:schemeClr>
            </a:solidFill>
          </a:ln>
        </p:spPr>
        <p:txBody>
          <a:bodyPr/>
          <a:lstStyle/>
          <a:p>
            <a:pPr>
              <a:buNone/>
            </a:pPr>
            <a:endParaRPr lang="en-US" dirty="0" smtClean="0"/>
          </a:p>
          <a:p>
            <a:pPr algn="ctr">
              <a:buNone/>
            </a:pPr>
            <a:r>
              <a:rPr lang="en-US" dirty="0" smtClean="0"/>
              <a:t>If the website </a:t>
            </a:r>
            <a:r>
              <a:rPr lang="en-US" b="1" dirty="0" smtClean="0"/>
              <a:t>does not </a:t>
            </a:r>
            <a:r>
              <a:rPr lang="en-US" dirty="0" smtClean="0"/>
              <a:t>belong to a Web 2.0 Control category then you would need to </a:t>
            </a:r>
            <a:r>
              <a:rPr lang="en-US" b="1" dirty="0" smtClean="0"/>
              <a:t>add a user defined category </a:t>
            </a:r>
            <a:r>
              <a:rPr lang="en-US" dirty="0" smtClean="0"/>
              <a:t>and </a:t>
            </a:r>
            <a:r>
              <a:rPr lang="en-US" b="1" dirty="0" smtClean="0"/>
              <a:t>then add the rule for the group</a:t>
            </a:r>
            <a:r>
              <a:rPr lang="en-US" dirty="0" smtClean="0"/>
              <a:t>.  </a:t>
            </a:r>
          </a:p>
          <a:p>
            <a:pPr algn="ctr">
              <a:buNone/>
            </a:pPr>
            <a:endParaRPr lang="en-US" dirty="0" smtClean="0"/>
          </a:p>
          <a:p>
            <a:pPr lvl="1" algn="ctr">
              <a:buNone/>
            </a:pPr>
            <a:r>
              <a:rPr lang="en-US" dirty="0" smtClean="0">
                <a:solidFill>
                  <a:srgbClr val="C00000"/>
                </a:solidFill>
                <a:hlinkClick r:id="rId3" action="ppaction://hlinksldjump"/>
              </a:rPr>
              <a:t>For these instructions go to the next slide</a:t>
            </a:r>
            <a:endParaRPr lang="en-US" dirty="0" smtClean="0">
              <a:solidFill>
                <a:srgbClr val="C00000"/>
              </a:solidFill>
            </a:endParaRPr>
          </a:p>
          <a:p>
            <a:endParaRPr lang="en-AU" dirty="0"/>
          </a:p>
        </p:txBody>
      </p:sp>
      <p:sp>
        <p:nvSpPr>
          <p:cNvPr id="15" name="Text Placeholder 14"/>
          <p:cNvSpPr>
            <a:spLocks noGrp="1"/>
          </p:cNvSpPr>
          <p:nvPr>
            <p:ph type="body" sz="quarter" idx="3"/>
          </p:nvPr>
        </p:nvSpPr>
        <p:spPr>
          <a:xfrm>
            <a:off x="4645025" y="1260475"/>
            <a:ext cx="4175447" cy="639762"/>
          </a:xfrm>
          <a:solidFill>
            <a:schemeClr val="accent5">
              <a:lumMod val="75000"/>
            </a:schemeClr>
          </a:solidFill>
        </p:spPr>
        <p:txBody>
          <a:bodyPr/>
          <a:lstStyle/>
          <a:p>
            <a:pPr algn="ctr"/>
            <a:r>
              <a:rPr lang="en-US" dirty="0" smtClean="0">
                <a:solidFill>
                  <a:schemeClr val="bg1"/>
                </a:solidFill>
              </a:rPr>
              <a:t>Web 2.0 Control</a:t>
            </a:r>
            <a:endParaRPr lang="en-AU" dirty="0">
              <a:solidFill>
                <a:schemeClr val="bg1"/>
              </a:solidFill>
            </a:endParaRPr>
          </a:p>
        </p:txBody>
      </p:sp>
      <p:sp>
        <p:nvSpPr>
          <p:cNvPr id="16" name="Content Placeholder 15"/>
          <p:cNvSpPr>
            <a:spLocks noGrp="1"/>
          </p:cNvSpPr>
          <p:nvPr>
            <p:ph sz="quarter" idx="4"/>
          </p:nvPr>
        </p:nvSpPr>
        <p:spPr>
          <a:xfrm>
            <a:off x="4645025" y="1900237"/>
            <a:ext cx="4175447" cy="3951288"/>
          </a:xfrm>
          <a:ln w="38100">
            <a:solidFill>
              <a:schemeClr val="accent5">
                <a:lumMod val="75000"/>
              </a:schemeClr>
            </a:solidFill>
          </a:ln>
        </p:spPr>
        <p:txBody>
          <a:bodyPr>
            <a:normAutofit fontScale="92500"/>
          </a:bodyPr>
          <a:lstStyle/>
          <a:p>
            <a:pPr algn="ctr">
              <a:buNone/>
            </a:pPr>
            <a:r>
              <a:rPr lang="en-US" dirty="0" smtClean="0"/>
              <a:t>If the website </a:t>
            </a:r>
            <a:r>
              <a:rPr lang="en-US" b="1" dirty="0" smtClean="0"/>
              <a:t>belongs</a:t>
            </a:r>
            <a:r>
              <a:rPr lang="en-US" dirty="0" smtClean="0"/>
              <a:t> to a Web 2.0 Control category</a:t>
            </a:r>
          </a:p>
          <a:p>
            <a:r>
              <a:rPr lang="en-US" dirty="0" smtClean="0"/>
              <a:t>Webmail</a:t>
            </a:r>
          </a:p>
          <a:p>
            <a:r>
              <a:rPr lang="en-US" dirty="0" smtClean="0"/>
              <a:t>Instant Messaging</a:t>
            </a:r>
          </a:p>
          <a:p>
            <a:r>
              <a:rPr lang="en-US" dirty="0" smtClean="0"/>
              <a:t>Social Networks/Blogs </a:t>
            </a:r>
          </a:p>
          <a:p>
            <a:r>
              <a:rPr lang="en-US" dirty="0" smtClean="0"/>
              <a:t>Streaming Media/</a:t>
            </a:r>
            <a:r>
              <a:rPr lang="en-US" dirty="0" err="1" smtClean="0"/>
              <a:t>FileShare</a:t>
            </a:r>
            <a:r>
              <a:rPr lang="en-US" dirty="0" smtClean="0"/>
              <a:t> </a:t>
            </a:r>
          </a:p>
          <a:p>
            <a:pPr lvl="1" algn="ctr">
              <a:buNone/>
            </a:pPr>
            <a:r>
              <a:rPr lang="en-US" dirty="0" smtClean="0"/>
              <a:t>then you would place the rule within that category unless that website is not listed there when you go to do this.</a:t>
            </a:r>
          </a:p>
          <a:p>
            <a:pPr lvl="1" algn="ctr">
              <a:buNone/>
            </a:pPr>
            <a:r>
              <a:rPr lang="en-US" dirty="0" smtClean="0">
                <a:solidFill>
                  <a:srgbClr val="C00000"/>
                </a:solidFill>
                <a:hlinkClick r:id="rId4" action="ppaction://hlinksldjump"/>
              </a:rPr>
              <a:t>For these instructions go to slide 46</a:t>
            </a:r>
            <a:endParaRPr lang="en-US" dirty="0" smtClean="0">
              <a:solidFill>
                <a:srgbClr val="C00000"/>
              </a:solidFill>
            </a:endParaRPr>
          </a:p>
          <a:p>
            <a:endParaRPr lang="en-AU"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User-defined category</a:t>
            </a:r>
            <a:endParaRPr lang="en-AU" b="1"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1403648" y="1209120"/>
            <a:ext cx="6336704" cy="5069363"/>
          </a:xfrm>
          <a:prstGeom prst="rect">
            <a:avLst/>
          </a:prstGeom>
          <a:noFill/>
          <a:ln w="9525">
            <a:noFill/>
            <a:miter lim="800000"/>
            <a:headEnd/>
            <a:tailEnd/>
          </a:ln>
        </p:spPr>
      </p:pic>
      <p:cxnSp>
        <p:nvCxnSpPr>
          <p:cNvPr id="9" name="Straight Arrow Connector 8"/>
          <p:cNvCxnSpPr/>
          <p:nvPr/>
        </p:nvCxnSpPr>
        <p:spPr>
          <a:xfrm flipH="1" flipV="1">
            <a:off x="6444208" y="2924944"/>
            <a:ext cx="1800200" cy="64807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10" name="Rectangle 9"/>
          <p:cNvSpPr/>
          <p:nvPr/>
        </p:nvSpPr>
        <p:spPr>
          <a:xfrm>
            <a:off x="899592" y="2924944"/>
            <a:ext cx="1944216"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User-defined category</a:t>
            </a:r>
            <a:endParaRPr lang="en-AU" b="1" dirty="0"/>
          </a:p>
        </p:txBody>
      </p:sp>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pic>
        <p:nvPicPr>
          <p:cNvPr id="9218" name="Picture 2"/>
          <p:cNvPicPr>
            <a:picLocks noGrp="1" noChangeAspect="1" noChangeArrowheads="1"/>
          </p:cNvPicPr>
          <p:nvPr>
            <p:ph idx="1"/>
          </p:nvPr>
        </p:nvPicPr>
        <p:blipFill>
          <a:blip r:embed="rId3" cstate="print"/>
          <a:srcRect/>
          <a:stretch>
            <a:fillRect/>
          </a:stretch>
        </p:blipFill>
        <p:spPr bwMode="auto">
          <a:xfrm>
            <a:off x="1115616" y="980728"/>
            <a:ext cx="6622194" cy="5297755"/>
          </a:xfrm>
          <a:prstGeom prst="rect">
            <a:avLst/>
          </a:prstGeom>
          <a:noFill/>
          <a:ln w="9525">
            <a:noFill/>
            <a:miter lim="800000"/>
            <a:headEnd/>
            <a:tailEnd/>
          </a:ln>
        </p:spPr>
      </p:pic>
      <p:cxnSp>
        <p:nvCxnSpPr>
          <p:cNvPr id="12" name="Straight Arrow Connector 11"/>
          <p:cNvCxnSpPr/>
          <p:nvPr/>
        </p:nvCxnSpPr>
        <p:spPr>
          <a:xfrm flipH="1" flipV="1">
            <a:off x="6948264" y="2852936"/>
            <a:ext cx="1440160" cy="144016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User-defined category</a:t>
            </a:r>
            <a:endParaRPr lang="en-AU" dirty="0"/>
          </a:p>
        </p:txBody>
      </p:sp>
      <p:cxnSp>
        <p:nvCxnSpPr>
          <p:cNvPr id="4" name="Straight Arrow Connector 3"/>
          <p:cNvCxnSpPr/>
          <p:nvPr/>
        </p:nvCxnSpPr>
        <p:spPr>
          <a:xfrm flipH="1" flipV="1">
            <a:off x="4860032" y="2996952"/>
            <a:ext cx="1800200" cy="64807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pic>
        <p:nvPicPr>
          <p:cNvPr id="10242" name="Picture 2"/>
          <p:cNvPicPr>
            <a:picLocks noGrp="1" noChangeAspect="1" noChangeArrowheads="1"/>
          </p:cNvPicPr>
          <p:nvPr>
            <p:ph idx="1"/>
          </p:nvPr>
        </p:nvPicPr>
        <p:blipFill>
          <a:blip r:embed="rId3" cstate="print"/>
          <a:srcRect b="3420"/>
          <a:stretch>
            <a:fillRect/>
          </a:stretch>
        </p:blipFill>
        <p:spPr bwMode="auto">
          <a:xfrm>
            <a:off x="971599" y="863482"/>
            <a:ext cx="6955147" cy="5373830"/>
          </a:xfrm>
          <a:prstGeom prst="rect">
            <a:avLst/>
          </a:prstGeom>
          <a:noFill/>
          <a:ln w="9525">
            <a:noFill/>
            <a:miter lim="800000"/>
            <a:headEnd/>
            <a:tailEnd/>
          </a:ln>
        </p:spPr>
      </p:pic>
      <p:cxnSp>
        <p:nvCxnSpPr>
          <p:cNvPr id="11" name="Straight Arrow Connector 10"/>
          <p:cNvCxnSpPr/>
          <p:nvPr/>
        </p:nvCxnSpPr>
        <p:spPr>
          <a:xfrm flipH="1" flipV="1">
            <a:off x="4355976" y="2708920"/>
            <a:ext cx="1872208" cy="18002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User-defined category</a:t>
            </a:r>
            <a:endParaRPr lang="en-AU" dirty="0"/>
          </a:p>
        </p:txBody>
      </p:sp>
      <p:pic>
        <p:nvPicPr>
          <p:cNvPr id="1026" name="Picture 2"/>
          <p:cNvPicPr>
            <a:picLocks noGrp="1" noChangeAspect="1" noChangeArrowheads="1"/>
          </p:cNvPicPr>
          <p:nvPr>
            <p:ph idx="1"/>
          </p:nvPr>
        </p:nvPicPr>
        <p:blipFill>
          <a:blip r:embed="rId3" cstate="print"/>
          <a:srcRect b="3374"/>
          <a:stretch>
            <a:fillRect/>
          </a:stretch>
        </p:blipFill>
        <p:spPr bwMode="auto">
          <a:xfrm>
            <a:off x="1115615" y="883980"/>
            <a:ext cx="6925341" cy="5353332"/>
          </a:xfrm>
          <a:prstGeom prst="rect">
            <a:avLst/>
          </a:prstGeom>
          <a:noFill/>
          <a:ln w="9525">
            <a:noFill/>
            <a:miter lim="800000"/>
            <a:headEnd/>
            <a:tailEnd/>
          </a:ln>
        </p:spPr>
      </p:pic>
      <p:cxnSp>
        <p:nvCxnSpPr>
          <p:cNvPr id="6" name="Straight Arrow Connector 5"/>
          <p:cNvCxnSpPr/>
          <p:nvPr/>
        </p:nvCxnSpPr>
        <p:spPr>
          <a:xfrm flipH="1" flipV="1">
            <a:off x="3275856" y="2708920"/>
            <a:ext cx="504056" cy="57606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11" name="Rectangle 10"/>
          <p:cNvSpPr/>
          <p:nvPr/>
        </p:nvSpPr>
        <p:spPr>
          <a:xfrm>
            <a:off x="5004048" y="2276872"/>
            <a:ext cx="720080"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rule for a user-defined category</a:t>
            </a:r>
            <a:endParaRPr lang="en-AU" b="1" dirty="0"/>
          </a:p>
        </p:txBody>
      </p:sp>
      <p:pic>
        <p:nvPicPr>
          <p:cNvPr id="4098" name="Picture 2"/>
          <p:cNvPicPr>
            <a:picLocks noGrp="1" noChangeAspect="1" noChangeArrowheads="1"/>
          </p:cNvPicPr>
          <p:nvPr>
            <p:ph idx="1"/>
          </p:nvPr>
        </p:nvPicPr>
        <p:blipFill>
          <a:blip r:embed="rId3" cstate="print"/>
          <a:srcRect t="16535" b="3544"/>
          <a:stretch>
            <a:fillRect/>
          </a:stretch>
        </p:blipFill>
        <p:spPr bwMode="auto">
          <a:xfrm>
            <a:off x="539552" y="1052736"/>
            <a:ext cx="8018463" cy="5126742"/>
          </a:xfrm>
          <a:prstGeom prst="rect">
            <a:avLst/>
          </a:prstGeom>
          <a:noFill/>
          <a:ln w="9525">
            <a:noFill/>
            <a:miter lim="800000"/>
            <a:headEnd/>
            <a:tailEnd/>
          </a:ln>
        </p:spPr>
      </p:pic>
      <p:cxnSp>
        <p:nvCxnSpPr>
          <p:cNvPr id="7" name="Straight Arrow Connector 6"/>
          <p:cNvCxnSpPr/>
          <p:nvPr/>
        </p:nvCxnSpPr>
        <p:spPr>
          <a:xfrm flipH="1" flipV="1">
            <a:off x="7343800" y="1988840"/>
            <a:ext cx="396552" cy="64807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10" name="Rectangle 9"/>
          <p:cNvSpPr/>
          <p:nvPr/>
        </p:nvSpPr>
        <p:spPr>
          <a:xfrm>
            <a:off x="539552" y="2492896"/>
            <a:ext cx="1656184"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pPr algn="ctr"/>
            <a:r>
              <a:rPr lang="en-US" sz="4000" b="1" dirty="0" smtClean="0"/>
              <a:t>How </a:t>
            </a:r>
            <a:r>
              <a:rPr lang="en-US" sz="4000" b="1" dirty="0" err="1" smtClean="0"/>
              <a:t>Zscaler</a:t>
            </a:r>
            <a:r>
              <a:rPr lang="en-US" sz="4000" b="1" dirty="0" smtClean="0"/>
              <a:t> works</a:t>
            </a:r>
            <a:endParaRPr lang="en-AU" sz="4000" b="1" dirty="0"/>
          </a:p>
        </p:txBody>
      </p:sp>
      <p:pic>
        <p:nvPicPr>
          <p:cNvPr id="1026" name="Picture 2"/>
          <p:cNvPicPr>
            <a:picLocks noGrp="1" noChangeAspect="1" noChangeArrowheads="1"/>
          </p:cNvPicPr>
          <p:nvPr>
            <p:ph idx="1"/>
          </p:nvPr>
        </p:nvPicPr>
        <p:blipFill>
          <a:blip r:embed="rId3" cstate="print"/>
          <a:srcRect b="2688"/>
          <a:stretch>
            <a:fillRect/>
          </a:stretch>
        </p:blipFill>
        <p:spPr bwMode="auto">
          <a:xfrm>
            <a:off x="1115616" y="908720"/>
            <a:ext cx="6881737" cy="5357394"/>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t="14844" r="979" b="2751"/>
          <a:stretch>
            <a:fillRect/>
          </a:stretch>
        </p:blipFill>
        <p:spPr bwMode="auto">
          <a:xfrm>
            <a:off x="611560" y="908720"/>
            <a:ext cx="8003757" cy="5328592"/>
          </a:xfrm>
          <a:prstGeom prst="rect">
            <a:avLst/>
          </a:prstGeom>
          <a:noFill/>
          <a:ln w="9525">
            <a:noFill/>
            <a:miter lim="800000"/>
            <a:headEnd/>
            <a:tailEnd/>
          </a:ln>
        </p:spPr>
      </p:pic>
      <p:sp>
        <p:nvSpPr>
          <p:cNvPr id="9" name="Rectangle 8"/>
          <p:cNvSpPr/>
          <p:nvPr/>
        </p:nvSpPr>
        <p:spPr>
          <a:xfrm>
            <a:off x="611560" y="2708920"/>
            <a:ext cx="1224136" cy="100811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9"/>
          <p:cNvSpPr/>
          <p:nvPr/>
        </p:nvSpPr>
        <p:spPr>
          <a:xfrm>
            <a:off x="2483768" y="1772816"/>
            <a:ext cx="6120680" cy="36004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2" name="Straight Arrow Connector 11"/>
          <p:cNvCxnSpPr/>
          <p:nvPr/>
        </p:nvCxnSpPr>
        <p:spPr>
          <a:xfrm>
            <a:off x="1547664" y="2564904"/>
            <a:ext cx="1296144"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rule for a user-defined category</a:t>
            </a:r>
            <a:endParaRPr lang="en-AU" dirty="0"/>
          </a:p>
        </p:txBody>
      </p:sp>
      <p:pic>
        <p:nvPicPr>
          <p:cNvPr id="5122" name="Picture 2"/>
          <p:cNvPicPr>
            <a:picLocks noGrp="1" noChangeAspect="1" noChangeArrowheads="1"/>
          </p:cNvPicPr>
          <p:nvPr>
            <p:ph idx="1"/>
          </p:nvPr>
        </p:nvPicPr>
        <p:blipFill>
          <a:blip r:embed="rId3" cstate="print"/>
          <a:srcRect b="3189"/>
          <a:stretch>
            <a:fillRect/>
          </a:stretch>
        </p:blipFill>
        <p:spPr bwMode="auto">
          <a:xfrm>
            <a:off x="1118157" y="980728"/>
            <a:ext cx="6787177" cy="5256584"/>
          </a:xfrm>
          <a:prstGeom prst="rect">
            <a:avLst/>
          </a:prstGeom>
          <a:noFill/>
          <a:ln w="9525">
            <a:noFill/>
            <a:miter lim="800000"/>
            <a:headEnd/>
            <a:tailEnd/>
          </a:ln>
        </p:spPr>
      </p:pic>
      <p:sp>
        <p:nvSpPr>
          <p:cNvPr id="6" name="Rectangle 5"/>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7" name="Rectangle 6"/>
          <p:cNvSpPr/>
          <p:nvPr/>
        </p:nvSpPr>
        <p:spPr>
          <a:xfrm>
            <a:off x="7020272" y="5157192"/>
            <a:ext cx="1008112" cy="50405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rule for a user-defined category</a:t>
            </a:r>
            <a:endParaRPr lang="en-AU" dirty="0"/>
          </a:p>
        </p:txBody>
      </p:sp>
      <p:pic>
        <p:nvPicPr>
          <p:cNvPr id="6146" name="Picture 2"/>
          <p:cNvPicPr>
            <a:picLocks noGrp="1" noChangeAspect="1" noChangeArrowheads="1"/>
          </p:cNvPicPr>
          <p:nvPr>
            <p:ph idx="1"/>
          </p:nvPr>
        </p:nvPicPr>
        <p:blipFill>
          <a:blip r:embed="rId3" cstate="print"/>
          <a:srcRect b="4173"/>
          <a:stretch>
            <a:fillRect/>
          </a:stretch>
        </p:blipFill>
        <p:spPr bwMode="auto">
          <a:xfrm>
            <a:off x="1043608" y="921087"/>
            <a:ext cx="6984776" cy="5354621"/>
          </a:xfrm>
          <a:prstGeom prst="rect">
            <a:avLst/>
          </a:prstGeom>
          <a:noFill/>
          <a:ln w="9525">
            <a:noFill/>
            <a:miter lim="800000"/>
            <a:headEnd/>
            <a:tailEnd/>
          </a:ln>
        </p:spPr>
      </p:pic>
      <p:cxnSp>
        <p:nvCxnSpPr>
          <p:cNvPr id="4" name="Straight Arrow Connector 3"/>
          <p:cNvCxnSpPr/>
          <p:nvPr/>
        </p:nvCxnSpPr>
        <p:spPr>
          <a:xfrm flipH="1" flipV="1">
            <a:off x="6300192" y="3212976"/>
            <a:ext cx="792088" cy="100811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rule for a user-defined category</a:t>
            </a:r>
            <a:endParaRPr lang="en-AU" dirty="0"/>
          </a:p>
        </p:txBody>
      </p:sp>
      <p:pic>
        <p:nvPicPr>
          <p:cNvPr id="2050" name="Picture 2"/>
          <p:cNvPicPr>
            <a:picLocks noGrp="1" noChangeAspect="1" noChangeArrowheads="1"/>
          </p:cNvPicPr>
          <p:nvPr>
            <p:ph idx="1"/>
          </p:nvPr>
        </p:nvPicPr>
        <p:blipFill>
          <a:blip r:embed="rId3" cstate="print"/>
          <a:srcRect b="3725"/>
          <a:stretch>
            <a:fillRect/>
          </a:stretch>
        </p:blipFill>
        <p:spPr bwMode="auto">
          <a:xfrm>
            <a:off x="971600" y="863481"/>
            <a:ext cx="6912768" cy="5324187"/>
          </a:xfrm>
          <a:prstGeom prst="rect">
            <a:avLst/>
          </a:prstGeom>
          <a:noFill/>
          <a:ln w="9525">
            <a:noFill/>
            <a:miter lim="800000"/>
            <a:headEnd/>
            <a:tailEnd/>
          </a:ln>
        </p:spPr>
      </p:pic>
      <p:cxnSp>
        <p:nvCxnSpPr>
          <p:cNvPr id="6" name="Straight Arrow Connector 5"/>
          <p:cNvCxnSpPr/>
          <p:nvPr/>
        </p:nvCxnSpPr>
        <p:spPr>
          <a:xfrm flipH="1" flipV="1">
            <a:off x="4211960" y="2204864"/>
            <a:ext cx="288032" cy="86409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rule for a user-defined category</a:t>
            </a:r>
            <a:endParaRPr lang="en-AU" dirty="0"/>
          </a:p>
        </p:txBody>
      </p:sp>
      <p:pic>
        <p:nvPicPr>
          <p:cNvPr id="8194" name="Picture 2"/>
          <p:cNvPicPr>
            <a:picLocks noGrp="1" noChangeAspect="1" noChangeArrowheads="1"/>
          </p:cNvPicPr>
          <p:nvPr>
            <p:ph idx="1"/>
          </p:nvPr>
        </p:nvPicPr>
        <p:blipFill>
          <a:blip r:embed="rId3" cstate="print"/>
          <a:srcRect b="3436"/>
          <a:stretch>
            <a:fillRect/>
          </a:stretch>
        </p:blipFill>
        <p:spPr bwMode="auto">
          <a:xfrm>
            <a:off x="1115615" y="978694"/>
            <a:ext cx="6713975" cy="5186610"/>
          </a:xfrm>
          <a:prstGeom prst="rect">
            <a:avLst/>
          </a:prstGeom>
          <a:noFill/>
          <a:ln w="9525">
            <a:noFill/>
            <a:miter lim="800000"/>
            <a:headEnd/>
            <a:tailEnd/>
          </a:ln>
        </p:spPr>
      </p:pic>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8" name="Rectangle 7"/>
          <p:cNvSpPr/>
          <p:nvPr/>
        </p:nvSpPr>
        <p:spPr>
          <a:xfrm>
            <a:off x="3419872" y="3284984"/>
            <a:ext cx="3096344" cy="57606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rule for a user-defined category</a:t>
            </a:r>
            <a:endParaRPr lang="en-AU" dirty="0"/>
          </a:p>
        </p:txBody>
      </p:sp>
      <p:pic>
        <p:nvPicPr>
          <p:cNvPr id="9218" name="Picture 2"/>
          <p:cNvPicPr>
            <a:picLocks noGrp="1" noChangeAspect="1" noChangeArrowheads="1"/>
          </p:cNvPicPr>
          <p:nvPr>
            <p:ph idx="1"/>
          </p:nvPr>
        </p:nvPicPr>
        <p:blipFill>
          <a:blip r:embed="rId3" cstate="print"/>
          <a:srcRect b="3374"/>
          <a:stretch>
            <a:fillRect/>
          </a:stretch>
        </p:blipFill>
        <p:spPr bwMode="auto">
          <a:xfrm>
            <a:off x="1187624" y="883982"/>
            <a:ext cx="6832188" cy="5281322"/>
          </a:xfrm>
          <a:prstGeom prst="rect">
            <a:avLst/>
          </a:prstGeom>
          <a:noFill/>
          <a:ln w="9525">
            <a:noFill/>
            <a:miter lim="800000"/>
            <a:headEnd/>
            <a:tailEnd/>
          </a:ln>
        </p:spPr>
      </p:pic>
      <p:cxnSp>
        <p:nvCxnSpPr>
          <p:cNvPr id="4" name="Straight Arrow Connector 3"/>
          <p:cNvCxnSpPr/>
          <p:nvPr/>
        </p:nvCxnSpPr>
        <p:spPr>
          <a:xfrm flipH="1" flipV="1">
            <a:off x="7452320" y="5445224"/>
            <a:ext cx="504056" cy="57606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Adding a rule for a user-defined category</a:t>
            </a:r>
            <a:endParaRPr lang="en-AU" dirty="0"/>
          </a:p>
        </p:txBody>
      </p:sp>
      <p:pic>
        <p:nvPicPr>
          <p:cNvPr id="10242" name="Picture 2"/>
          <p:cNvPicPr>
            <a:picLocks noGrp="1" noChangeAspect="1" noChangeArrowheads="1"/>
          </p:cNvPicPr>
          <p:nvPr>
            <p:ph idx="1"/>
          </p:nvPr>
        </p:nvPicPr>
        <p:blipFill>
          <a:blip r:embed="rId3" cstate="print"/>
          <a:srcRect b="3533"/>
          <a:stretch>
            <a:fillRect/>
          </a:stretch>
        </p:blipFill>
        <p:spPr bwMode="auto">
          <a:xfrm>
            <a:off x="1187624" y="941588"/>
            <a:ext cx="6768752" cy="5223716"/>
          </a:xfrm>
          <a:prstGeom prst="rect">
            <a:avLst/>
          </a:prstGeom>
          <a:noFill/>
          <a:ln w="9525">
            <a:noFill/>
            <a:miter lim="800000"/>
            <a:headEnd/>
            <a:tailEnd/>
          </a:ln>
        </p:spPr>
      </p:pic>
      <p:sp>
        <p:nvSpPr>
          <p:cNvPr id="8" name="Rectangle 7"/>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9" name="Rectangle 8"/>
          <p:cNvSpPr/>
          <p:nvPr/>
        </p:nvSpPr>
        <p:spPr>
          <a:xfrm>
            <a:off x="5004048" y="2276872"/>
            <a:ext cx="576064"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Unblocking a Web 2.0 Control category</a:t>
            </a:r>
            <a:endParaRPr lang="en-AU" b="1" dirty="0"/>
          </a:p>
        </p:txBody>
      </p:sp>
      <p:pic>
        <p:nvPicPr>
          <p:cNvPr id="3074" name="Picture 2"/>
          <p:cNvPicPr>
            <a:picLocks noGrp="1" noChangeAspect="1" noChangeArrowheads="1"/>
          </p:cNvPicPr>
          <p:nvPr>
            <p:ph idx="1"/>
          </p:nvPr>
        </p:nvPicPr>
        <p:blipFill>
          <a:blip r:embed="rId3" cstate="print"/>
          <a:srcRect b="3436"/>
          <a:stretch>
            <a:fillRect/>
          </a:stretch>
        </p:blipFill>
        <p:spPr bwMode="auto">
          <a:xfrm>
            <a:off x="1115615" y="978694"/>
            <a:ext cx="6713975" cy="5186610"/>
          </a:xfrm>
          <a:prstGeom prst="rect">
            <a:avLst/>
          </a:prstGeom>
          <a:noFill/>
          <a:ln w="9525">
            <a:noFill/>
            <a:miter lim="800000"/>
            <a:headEnd/>
            <a:tailEnd/>
          </a:ln>
        </p:spPr>
      </p:pic>
      <p:cxnSp>
        <p:nvCxnSpPr>
          <p:cNvPr id="5" name="Straight Arrow Connector 4"/>
          <p:cNvCxnSpPr/>
          <p:nvPr/>
        </p:nvCxnSpPr>
        <p:spPr>
          <a:xfrm flipH="1" flipV="1">
            <a:off x="6804248" y="2636912"/>
            <a:ext cx="1224136" cy="108012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10" name="Rectangle 9"/>
          <p:cNvSpPr/>
          <p:nvPr/>
        </p:nvSpPr>
        <p:spPr>
          <a:xfrm>
            <a:off x="899592" y="3645024"/>
            <a:ext cx="1728192"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Unblocking a Web 2.0 Control category</a:t>
            </a:r>
            <a:endParaRPr lang="en-AU" dirty="0"/>
          </a:p>
        </p:txBody>
      </p:sp>
      <p:pic>
        <p:nvPicPr>
          <p:cNvPr id="4098" name="Picture 2"/>
          <p:cNvPicPr>
            <a:picLocks noGrp="1" noChangeAspect="1" noChangeArrowheads="1"/>
          </p:cNvPicPr>
          <p:nvPr>
            <p:ph idx="1"/>
          </p:nvPr>
        </p:nvPicPr>
        <p:blipFill>
          <a:blip r:embed="rId3" cstate="print"/>
          <a:srcRect b="3475"/>
          <a:stretch>
            <a:fillRect/>
          </a:stretch>
        </p:blipFill>
        <p:spPr bwMode="auto">
          <a:xfrm>
            <a:off x="1022406" y="908721"/>
            <a:ext cx="6861962" cy="5298794"/>
          </a:xfrm>
          <a:prstGeom prst="rect">
            <a:avLst/>
          </a:prstGeom>
          <a:noFill/>
          <a:ln w="9525">
            <a:noFill/>
            <a:miter lim="800000"/>
            <a:headEnd/>
            <a:tailEnd/>
          </a:ln>
        </p:spPr>
      </p:pic>
      <p:cxnSp>
        <p:nvCxnSpPr>
          <p:cNvPr id="5" name="Straight Arrow Connector 4"/>
          <p:cNvCxnSpPr/>
          <p:nvPr/>
        </p:nvCxnSpPr>
        <p:spPr>
          <a:xfrm flipH="1" flipV="1">
            <a:off x="7524328" y="3501008"/>
            <a:ext cx="504056" cy="93610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Unblocking a Web 2.0 Control category</a:t>
            </a:r>
            <a:endParaRPr lang="en-AU" dirty="0"/>
          </a:p>
        </p:txBody>
      </p:sp>
      <p:pic>
        <p:nvPicPr>
          <p:cNvPr id="5122" name="Picture 2"/>
          <p:cNvPicPr>
            <a:picLocks noGrp="1" noChangeAspect="1" noChangeArrowheads="1"/>
          </p:cNvPicPr>
          <p:nvPr>
            <p:ph idx="1"/>
          </p:nvPr>
        </p:nvPicPr>
        <p:blipFill>
          <a:blip r:embed="rId3" cstate="print"/>
          <a:srcRect b="3226"/>
          <a:stretch>
            <a:fillRect/>
          </a:stretch>
        </p:blipFill>
        <p:spPr bwMode="auto">
          <a:xfrm>
            <a:off x="1043608" y="836712"/>
            <a:ext cx="6882765" cy="5328592"/>
          </a:xfrm>
          <a:prstGeom prst="rect">
            <a:avLst/>
          </a:prstGeom>
          <a:noFill/>
          <a:ln w="9525">
            <a:noFill/>
            <a:miter lim="800000"/>
            <a:headEnd/>
            <a:tailEnd/>
          </a:ln>
        </p:spPr>
      </p:pic>
      <p:cxnSp>
        <p:nvCxnSpPr>
          <p:cNvPr id="5" name="Straight Arrow Connector 4"/>
          <p:cNvCxnSpPr/>
          <p:nvPr/>
        </p:nvCxnSpPr>
        <p:spPr>
          <a:xfrm flipV="1">
            <a:off x="3563888" y="1988840"/>
            <a:ext cx="0" cy="100811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7" name="Rectangle 6"/>
          <p:cNvSpPr/>
          <p:nvPr/>
        </p:nvSpPr>
        <p:spPr>
          <a:xfrm>
            <a:off x="3851920" y="2924944"/>
            <a:ext cx="2736304" cy="21602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Unblocking a Web 2.0 Control category</a:t>
            </a:r>
            <a:endParaRPr lang="en-AU" dirty="0"/>
          </a:p>
        </p:txBody>
      </p:sp>
      <p:cxnSp>
        <p:nvCxnSpPr>
          <p:cNvPr id="6" name="Straight Arrow Connector 5"/>
          <p:cNvCxnSpPr/>
          <p:nvPr/>
        </p:nvCxnSpPr>
        <p:spPr>
          <a:xfrm flipH="1" flipV="1">
            <a:off x="3995936" y="2492896"/>
            <a:ext cx="1800200" cy="64807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6146" name="Picture 2"/>
          <p:cNvPicPr>
            <a:picLocks noGrp="1" noChangeAspect="1" noChangeArrowheads="1"/>
          </p:cNvPicPr>
          <p:nvPr>
            <p:ph idx="1"/>
          </p:nvPr>
        </p:nvPicPr>
        <p:blipFill>
          <a:blip r:embed="rId3" cstate="print"/>
          <a:srcRect t="15394" b="3438"/>
          <a:stretch>
            <a:fillRect/>
          </a:stretch>
        </p:blipFill>
        <p:spPr bwMode="auto">
          <a:xfrm>
            <a:off x="572675" y="980728"/>
            <a:ext cx="8052279" cy="5228720"/>
          </a:xfrm>
          <a:prstGeom prst="rect">
            <a:avLst/>
          </a:prstGeom>
          <a:noFill/>
          <a:ln w="9525">
            <a:noFill/>
            <a:miter lim="800000"/>
            <a:headEnd/>
            <a:tailEnd/>
          </a:ln>
        </p:spPr>
      </p:pic>
      <p:cxnSp>
        <p:nvCxnSpPr>
          <p:cNvPr id="9" name="Straight Arrow Connector 8"/>
          <p:cNvCxnSpPr/>
          <p:nvPr/>
        </p:nvCxnSpPr>
        <p:spPr>
          <a:xfrm flipH="1" flipV="1">
            <a:off x="3203848" y="4725144"/>
            <a:ext cx="1800200" cy="64807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10" name="Rectangle 9"/>
          <p:cNvSpPr/>
          <p:nvPr/>
        </p:nvSpPr>
        <p:spPr>
          <a:xfrm>
            <a:off x="4139952" y="2780928"/>
            <a:ext cx="2880320" cy="21602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Default: Webmail rules</a:t>
            </a:r>
            <a:endParaRPr lang="en-AU" b="1" dirty="0"/>
          </a:p>
        </p:txBody>
      </p:sp>
      <p:pic>
        <p:nvPicPr>
          <p:cNvPr id="4098" name="Picture 4" descr="image004"/>
          <p:cNvPicPr>
            <a:picLocks noChangeAspect="1" noChangeArrowheads="1"/>
          </p:cNvPicPr>
          <p:nvPr/>
        </p:nvPicPr>
        <p:blipFill>
          <a:blip r:embed="rId3" cstate="print"/>
          <a:srcRect/>
          <a:stretch>
            <a:fillRect/>
          </a:stretch>
        </p:blipFill>
        <p:spPr bwMode="auto">
          <a:xfrm>
            <a:off x="0" y="1196752"/>
            <a:ext cx="9144000" cy="2894236"/>
          </a:xfrm>
          <a:prstGeom prst="rect">
            <a:avLst/>
          </a:prstGeom>
          <a:noFill/>
          <a:ln w="9525">
            <a:noFill/>
            <a:miter lim="800000"/>
            <a:headEnd/>
            <a:tailEnd/>
          </a:ln>
        </p:spPr>
      </p:pic>
      <p:sp>
        <p:nvSpPr>
          <p:cNvPr id="6" name="Rectangle 5"/>
          <p:cNvSpPr/>
          <p:nvPr/>
        </p:nvSpPr>
        <p:spPr>
          <a:xfrm>
            <a:off x="2555776" y="2348880"/>
            <a:ext cx="4176464" cy="86409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Unblocking a Web 2.0 Control category</a:t>
            </a:r>
            <a:endParaRPr lang="en-AU" dirty="0"/>
          </a:p>
        </p:txBody>
      </p:sp>
      <p:cxnSp>
        <p:nvCxnSpPr>
          <p:cNvPr id="6" name="Straight Arrow Connector 5"/>
          <p:cNvCxnSpPr/>
          <p:nvPr/>
        </p:nvCxnSpPr>
        <p:spPr>
          <a:xfrm flipH="1" flipV="1">
            <a:off x="3995936" y="2492896"/>
            <a:ext cx="1800200" cy="64807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3707904" y="4725144"/>
            <a:ext cx="1800200" cy="64807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7170" name="Picture 2"/>
          <p:cNvPicPr>
            <a:picLocks noGrp="1" noChangeAspect="1" noChangeArrowheads="1"/>
          </p:cNvPicPr>
          <p:nvPr>
            <p:ph idx="1"/>
          </p:nvPr>
        </p:nvPicPr>
        <p:blipFill>
          <a:blip r:embed="rId3" cstate="print"/>
          <a:srcRect t="14951" b="8896"/>
          <a:stretch>
            <a:fillRect/>
          </a:stretch>
        </p:blipFill>
        <p:spPr bwMode="auto">
          <a:xfrm>
            <a:off x="323528" y="908720"/>
            <a:ext cx="8563501" cy="5217088"/>
          </a:xfrm>
          <a:prstGeom prst="rect">
            <a:avLst/>
          </a:prstGeom>
          <a:noFill/>
          <a:ln w="9525">
            <a:noFill/>
            <a:miter lim="800000"/>
            <a:headEnd/>
            <a:tailEnd/>
          </a:ln>
        </p:spPr>
      </p:pic>
      <p:cxnSp>
        <p:nvCxnSpPr>
          <p:cNvPr id="10" name="Straight Arrow Connector 9"/>
          <p:cNvCxnSpPr/>
          <p:nvPr/>
        </p:nvCxnSpPr>
        <p:spPr>
          <a:xfrm flipH="1" flipV="1">
            <a:off x="6228184" y="4149080"/>
            <a:ext cx="216024" cy="108012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Unblocking a Web 2.0 Control category</a:t>
            </a:r>
            <a:endParaRPr lang="en-AU" dirty="0"/>
          </a:p>
        </p:txBody>
      </p:sp>
      <p:cxnSp>
        <p:nvCxnSpPr>
          <p:cNvPr id="6" name="Straight Arrow Connector 5"/>
          <p:cNvCxnSpPr/>
          <p:nvPr/>
        </p:nvCxnSpPr>
        <p:spPr>
          <a:xfrm flipH="1" flipV="1">
            <a:off x="3995936" y="2492896"/>
            <a:ext cx="1800200" cy="64807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3707904" y="4725144"/>
            <a:ext cx="1800200" cy="64807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8194" name="Picture 2"/>
          <p:cNvPicPr>
            <a:picLocks noGrp="1" noChangeAspect="1" noChangeArrowheads="1"/>
          </p:cNvPicPr>
          <p:nvPr>
            <p:ph idx="1"/>
          </p:nvPr>
        </p:nvPicPr>
        <p:blipFill>
          <a:blip r:embed="rId3" cstate="print"/>
          <a:srcRect t="14951" b="2317"/>
          <a:stretch>
            <a:fillRect/>
          </a:stretch>
        </p:blipFill>
        <p:spPr bwMode="auto">
          <a:xfrm>
            <a:off x="467544" y="836712"/>
            <a:ext cx="8050992" cy="5328592"/>
          </a:xfrm>
          <a:prstGeom prst="rect">
            <a:avLst/>
          </a:prstGeom>
          <a:noFill/>
          <a:ln w="9525">
            <a:noFill/>
            <a:miter lim="800000"/>
            <a:headEnd/>
            <a:tailEnd/>
          </a:ln>
        </p:spPr>
      </p:pic>
      <p:cxnSp>
        <p:nvCxnSpPr>
          <p:cNvPr id="11" name="Straight Arrow Connector 10"/>
          <p:cNvCxnSpPr/>
          <p:nvPr/>
        </p:nvCxnSpPr>
        <p:spPr>
          <a:xfrm flipV="1">
            <a:off x="7740352" y="3501008"/>
            <a:ext cx="0" cy="129614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Unblocking a Web 2.0 Control category</a:t>
            </a:r>
            <a:endParaRPr lang="en-AU" dirty="0"/>
          </a:p>
        </p:txBody>
      </p:sp>
      <p:cxnSp>
        <p:nvCxnSpPr>
          <p:cNvPr id="6" name="Straight Arrow Connector 5"/>
          <p:cNvCxnSpPr/>
          <p:nvPr/>
        </p:nvCxnSpPr>
        <p:spPr>
          <a:xfrm flipH="1" flipV="1">
            <a:off x="3995936" y="2492896"/>
            <a:ext cx="1800200" cy="64807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3707904" y="4725144"/>
            <a:ext cx="1800200" cy="64807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5796136" y="4365104"/>
            <a:ext cx="1800200" cy="64807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9218" name="Picture 2"/>
          <p:cNvPicPr>
            <a:picLocks noGrp="1" noChangeAspect="1" noChangeArrowheads="1"/>
          </p:cNvPicPr>
          <p:nvPr>
            <p:ph idx="1"/>
          </p:nvPr>
        </p:nvPicPr>
        <p:blipFill>
          <a:blip r:embed="rId3" cstate="print"/>
          <a:srcRect t="12134" b="4276"/>
          <a:stretch>
            <a:fillRect/>
          </a:stretch>
        </p:blipFill>
        <p:spPr bwMode="auto">
          <a:xfrm>
            <a:off x="683567" y="980728"/>
            <a:ext cx="7860687" cy="5256584"/>
          </a:xfrm>
          <a:prstGeom prst="rect">
            <a:avLst/>
          </a:prstGeom>
          <a:noFill/>
          <a:ln w="9525">
            <a:noFill/>
            <a:miter lim="800000"/>
            <a:headEnd/>
            <a:tailEnd/>
          </a:ln>
        </p:spPr>
      </p:pic>
      <p:cxnSp>
        <p:nvCxnSpPr>
          <p:cNvPr id="13" name="Straight Arrow Connector 12"/>
          <p:cNvCxnSpPr/>
          <p:nvPr/>
        </p:nvCxnSpPr>
        <p:spPr>
          <a:xfrm flipV="1">
            <a:off x="7812360" y="3861048"/>
            <a:ext cx="0" cy="108012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2915816" y="2204864"/>
            <a:ext cx="432048" cy="28803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15" name="Rectangle 14"/>
          <p:cNvSpPr/>
          <p:nvPr/>
        </p:nvSpPr>
        <p:spPr>
          <a:xfrm>
            <a:off x="5076056" y="1772816"/>
            <a:ext cx="720080"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570186"/>
          </a:xfrm>
        </p:spPr>
        <p:txBody>
          <a:bodyPr>
            <a:normAutofit/>
          </a:bodyPr>
          <a:lstStyle/>
          <a:p>
            <a:pPr algn="ctr"/>
            <a:r>
              <a:rPr lang="en-US" b="1" dirty="0" smtClean="0"/>
              <a:t>Scenario 3 – Allow access to websites but not posting</a:t>
            </a:r>
            <a:endParaRPr lang="en-AU" b="1" dirty="0"/>
          </a:p>
        </p:txBody>
      </p:sp>
      <p:sp>
        <p:nvSpPr>
          <p:cNvPr id="3" name="Content Placeholder 2"/>
          <p:cNvSpPr>
            <a:spLocks noGrp="1"/>
          </p:cNvSpPr>
          <p:nvPr>
            <p:ph idx="1"/>
          </p:nvPr>
        </p:nvSpPr>
        <p:spPr/>
        <p:txBody>
          <a:bodyPr/>
          <a:lstStyle/>
          <a:p>
            <a:pPr>
              <a:buNone/>
            </a:pPr>
            <a:endParaRPr lang="en-US" dirty="0" smtClean="0"/>
          </a:p>
          <a:p>
            <a:pPr>
              <a:buNone/>
            </a:pPr>
            <a:r>
              <a:rPr lang="en-US" dirty="0" smtClean="0"/>
              <a:t>Scenario:</a:t>
            </a:r>
          </a:p>
          <a:p>
            <a:pPr>
              <a:buNone/>
            </a:pPr>
            <a:endParaRPr lang="en-US" dirty="0" smtClean="0"/>
          </a:p>
          <a:p>
            <a:pPr>
              <a:buNone/>
            </a:pPr>
            <a:r>
              <a:rPr lang="en-US" i="1" dirty="0" smtClean="0"/>
              <a:t>You would like to allow students access to </a:t>
            </a:r>
            <a:r>
              <a:rPr lang="en-US" i="1" dirty="0" err="1" smtClean="0"/>
              <a:t>youtube</a:t>
            </a:r>
            <a:r>
              <a:rPr lang="en-US" i="1" dirty="0" smtClean="0"/>
              <a:t> but do not want them to add content.</a:t>
            </a:r>
          </a:p>
        </p:txBody>
      </p:sp>
      <p:sp>
        <p:nvSpPr>
          <p:cNvPr id="6" name="Rectangle 5"/>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0" y="0"/>
            <a:ext cx="9144000" cy="1143000"/>
          </a:xfrm>
        </p:spPr>
        <p:txBody>
          <a:bodyPr>
            <a:normAutofit/>
          </a:bodyPr>
          <a:lstStyle/>
          <a:p>
            <a:pPr algn="ctr"/>
            <a:r>
              <a:rPr lang="en-US" b="1" dirty="0" smtClean="0"/>
              <a:t>Allow access to websites but not posting</a:t>
            </a:r>
            <a:endParaRPr lang="en-AU" dirty="0"/>
          </a:p>
        </p:txBody>
      </p:sp>
      <p:pic>
        <p:nvPicPr>
          <p:cNvPr id="15362" name="Picture 2"/>
          <p:cNvPicPr>
            <a:picLocks noGrp="1" noChangeAspect="1" noChangeArrowheads="1"/>
          </p:cNvPicPr>
          <p:nvPr>
            <p:ph idx="1"/>
          </p:nvPr>
        </p:nvPicPr>
        <p:blipFill>
          <a:blip r:embed="rId3" cstate="print"/>
          <a:srcRect t="10827" b="20149"/>
          <a:stretch>
            <a:fillRect/>
          </a:stretch>
        </p:blipFill>
        <p:spPr bwMode="auto">
          <a:xfrm>
            <a:off x="0" y="1081851"/>
            <a:ext cx="9144000" cy="5049233"/>
          </a:xfrm>
          <a:prstGeom prst="rect">
            <a:avLst/>
          </a:prstGeom>
          <a:noFill/>
          <a:ln w="9525">
            <a:noFill/>
            <a:miter lim="800000"/>
            <a:headEnd/>
            <a:tailEnd/>
          </a:ln>
        </p:spPr>
      </p:pic>
      <p:cxnSp>
        <p:nvCxnSpPr>
          <p:cNvPr id="6" name="Straight Arrow Connector 5"/>
          <p:cNvCxnSpPr/>
          <p:nvPr/>
        </p:nvCxnSpPr>
        <p:spPr>
          <a:xfrm flipH="1" flipV="1">
            <a:off x="2843808" y="2132856"/>
            <a:ext cx="576064" cy="36004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7" name="Rectangle 6"/>
          <p:cNvSpPr/>
          <p:nvPr/>
        </p:nvSpPr>
        <p:spPr>
          <a:xfrm>
            <a:off x="3779912" y="2924944"/>
            <a:ext cx="3456384" cy="64807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9" name="Straight Arrow Connector 8"/>
          <p:cNvCxnSpPr/>
          <p:nvPr/>
        </p:nvCxnSpPr>
        <p:spPr>
          <a:xfrm flipV="1">
            <a:off x="2123728" y="2636912"/>
            <a:ext cx="0" cy="57606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pPr algn="ctr"/>
            <a:r>
              <a:rPr lang="en-US" sz="4000" b="1" dirty="0" smtClean="0"/>
              <a:t>Implications for schools</a:t>
            </a:r>
            <a:endParaRPr lang="en-AU" sz="4000" b="1" dirty="0"/>
          </a:p>
        </p:txBody>
      </p:sp>
      <p:sp>
        <p:nvSpPr>
          <p:cNvPr id="3" name="Content Placeholder 2"/>
          <p:cNvSpPr>
            <a:spLocks noGrp="1"/>
          </p:cNvSpPr>
          <p:nvPr>
            <p:ph idx="1"/>
          </p:nvPr>
        </p:nvSpPr>
        <p:spPr>
          <a:xfrm>
            <a:off x="611560" y="1340768"/>
            <a:ext cx="8075240" cy="4785395"/>
          </a:xfrm>
        </p:spPr>
        <p:txBody>
          <a:bodyPr>
            <a:normAutofit/>
          </a:bodyPr>
          <a:lstStyle/>
          <a:p>
            <a:pPr>
              <a:buNone/>
            </a:pPr>
            <a:r>
              <a:rPr lang="en-US" dirty="0" smtClean="0"/>
              <a:t>It is recommended that schools:</a:t>
            </a:r>
          </a:p>
          <a:p>
            <a:endParaRPr lang="en-AU" dirty="0" smtClean="0">
              <a:solidFill>
                <a:schemeClr val="tx1"/>
              </a:solidFill>
            </a:endParaRPr>
          </a:p>
          <a:p>
            <a:r>
              <a:rPr lang="en-US" dirty="0" smtClean="0"/>
              <a:t>Devise an implementation plan for the roll out with </a:t>
            </a:r>
            <a:r>
              <a:rPr lang="en-US" dirty="0" err="1" smtClean="0"/>
              <a:t>Zscaler</a:t>
            </a:r>
            <a:endParaRPr lang="en-US" dirty="0" smtClean="0"/>
          </a:p>
          <a:p>
            <a:endParaRPr lang="en-US" dirty="0" smtClean="0"/>
          </a:p>
          <a:p>
            <a:r>
              <a:rPr lang="en-AU" dirty="0" smtClean="0"/>
              <a:t>Liaise with the school technician to ensure that the active directory records are accurate and up to date</a:t>
            </a:r>
            <a:endParaRPr lang="en-US" dirty="0" smtClean="0"/>
          </a:p>
          <a:p>
            <a:pPr>
              <a:buNone/>
            </a:pPr>
            <a:endParaRPr lang="en-AU" dirty="0" smtClean="0"/>
          </a:p>
          <a:p>
            <a:r>
              <a:rPr lang="en-AU" dirty="0" smtClean="0"/>
              <a:t>Review </a:t>
            </a:r>
            <a:r>
              <a:rPr lang="en-AU" dirty="0" err="1" smtClean="0"/>
              <a:t>Cybersafety</a:t>
            </a:r>
            <a:r>
              <a:rPr lang="en-AU" dirty="0" smtClean="0"/>
              <a:t> policies and procedures in light of this new web filtering service</a:t>
            </a:r>
          </a:p>
          <a:p>
            <a:pPr>
              <a:buNone/>
            </a:pPr>
            <a:endParaRPr lang="en-AU" dirty="0" smtClean="0"/>
          </a:p>
          <a:p>
            <a:r>
              <a:rPr lang="en-AU" dirty="0" smtClean="0"/>
              <a:t>Have procedures in place for monitoring of the network</a:t>
            </a:r>
          </a:p>
          <a:p>
            <a:pPr>
              <a:buNone/>
            </a:pPr>
            <a:endParaRPr lang="en-AU" dirty="0" smtClean="0"/>
          </a:p>
        </p:txBody>
      </p:sp>
      <p:sp>
        <p:nvSpPr>
          <p:cNvPr id="6" name="Rectangle 5"/>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pPr algn="ctr"/>
            <a:r>
              <a:rPr lang="en-US" sz="4000" b="1" dirty="0" err="1" smtClean="0"/>
              <a:t>Zscaler</a:t>
            </a:r>
            <a:r>
              <a:rPr lang="en-US" sz="4000" b="1" dirty="0" smtClean="0"/>
              <a:t> Documentation </a:t>
            </a:r>
            <a:endParaRPr lang="en-AU" sz="4000" dirty="0"/>
          </a:p>
        </p:txBody>
      </p:sp>
      <p:pic>
        <p:nvPicPr>
          <p:cNvPr id="4" name="Content Placeholder 3" descr="CEVN.png"/>
          <p:cNvPicPr>
            <a:picLocks noGrp="1" noChangeAspect="1"/>
          </p:cNvPicPr>
          <p:nvPr>
            <p:ph idx="1"/>
          </p:nvPr>
        </p:nvPicPr>
        <p:blipFill>
          <a:blip r:embed="rId3" cstate="print"/>
          <a:srcRect l="5368" r="5230" b="53229"/>
          <a:stretch>
            <a:fillRect/>
          </a:stretch>
        </p:blipFill>
        <p:spPr>
          <a:xfrm>
            <a:off x="0" y="980728"/>
            <a:ext cx="9144000" cy="5112897"/>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
        <p:nvSpPr>
          <p:cNvPr id="5" name="Rectangle 4"/>
          <p:cNvSpPr/>
          <p:nvPr/>
        </p:nvSpPr>
        <p:spPr>
          <a:xfrm>
            <a:off x="0" y="3068960"/>
            <a:ext cx="2123728" cy="21602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8" name="Straight Arrow Connector 7"/>
          <p:cNvCxnSpPr/>
          <p:nvPr/>
        </p:nvCxnSpPr>
        <p:spPr>
          <a:xfrm flipV="1">
            <a:off x="5292080" y="1196752"/>
            <a:ext cx="1080120" cy="108012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Default: Instant Messaging</a:t>
            </a:r>
            <a:endParaRPr lang="en-AU" b="1" dirty="0"/>
          </a:p>
        </p:txBody>
      </p:sp>
      <p:pic>
        <p:nvPicPr>
          <p:cNvPr id="5122" name="Picture 3" descr="image003"/>
          <p:cNvPicPr>
            <a:picLocks noChangeAspect="1" noChangeArrowheads="1"/>
          </p:cNvPicPr>
          <p:nvPr/>
        </p:nvPicPr>
        <p:blipFill>
          <a:blip r:embed="rId3" cstate="print"/>
          <a:srcRect/>
          <a:stretch>
            <a:fillRect/>
          </a:stretch>
        </p:blipFill>
        <p:spPr bwMode="auto">
          <a:xfrm>
            <a:off x="1" y="1002028"/>
            <a:ext cx="9143999" cy="2934102"/>
          </a:xfrm>
          <a:prstGeom prst="rect">
            <a:avLst/>
          </a:prstGeom>
          <a:noFill/>
          <a:ln w="9525">
            <a:noFill/>
            <a:miter lim="800000"/>
            <a:headEnd/>
            <a:tailEnd/>
          </a:ln>
        </p:spPr>
      </p:pic>
      <p:sp>
        <p:nvSpPr>
          <p:cNvPr id="6" name="Rectangle 5"/>
          <p:cNvSpPr/>
          <p:nvPr/>
        </p:nvSpPr>
        <p:spPr>
          <a:xfrm>
            <a:off x="2555776" y="1988840"/>
            <a:ext cx="4248472" cy="64807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Default: Social Networks/Blogs</a:t>
            </a:r>
            <a:endParaRPr lang="en-AU" b="1" dirty="0"/>
          </a:p>
        </p:txBody>
      </p:sp>
      <p:sp>
        <p:nvSpPr>
          <p:cNvPr id="9" name="Rectangle 8"/>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pic>
        <p:nvPicPr>
          <p:cNvPr id="6" name="Picture 5"/>
          <p:cNvPicPr/>
          <p:nvPr/>
        </p:nvPicPr>
        <p:blipFill>
          <a:blip r:embed="rId3" cstate="print"/>
          <a:srcRect b="3077"/>
          <a:stretch>
            <a:fillRect/>
          </a:stretch>
        </p:blipFill>
        <p:spPr bwMode="auto">
          <a:xfrm>
            <a:off x="0" y="1196752"/>
            <a:ext cx="9144000" cy="4824536"/>
          </a:xfrm>
          <a:prstGeom prst="rect">
            <a:avLst/>
          </a:prstGeom>
          <a:noFill/>
          <a:ln w="9525">
            <a:noFill/>
            <a:miter lim="800000"/>
            <a:headEnd/>
            <a:tailEnd/>
          </a:ln>
        </p:spPr>
      </p:pic>
      <p:sp>
        <p:nvSpPr>
          <p:cNvPr id="7" name="Rectangle 6"/>
          <p:cNvSpPr/>
          <p:nvPr/>
        </p:nvSpPr>
        <p:spPr>
          <a:xfrm>
            <a:off x="2483768" y="2420888"/>
            <a:ext cx="4320480" cy="43204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pPr algn="ctr"/>
            <a:r>
              <a:rPr lang="en-US" b="1" dirty="0" smtClean="0"/>
              <a:t>Default: Streaming Media/File Share Policy</a:t>
            </a:r>
            <a:endParaRPr lang="en-AU" b="1" dirty="0"/>
          </a:p>
        </p:txBody>
      </p:sp>
      <p:pic>
        <p:nvPicPr>
          <p:cNvPr id="7170" name="Picture 1" descr="image001"/>
          <p:cNvPicPr>
            <a:picLocks noChangeAspect="1" noChangeArrowheads="1"/>
          </p:cNvPicPr>
          <p:nvPr/>
        </p:nvPicPr>
        <p:blipFill>
          <a:blip r:embed="rId3" cstate="print"/>
          <a:srcRect/>
          <a:stretch>
            <a:fillRect/>
          </a:stretch>
        </p:blipFill>
        <p:spPr bwMode="auto">
          <a:xfrm>
            <a:off x="1" y="1052736"/>
            <a:ext cx="9155496" cy="3168352"/>
          </a:xfrm>
          <a:prstGeom prst="rect">
            <a:avLst/>
          </a:prstGeom>
          <a:noFill/>
          <a:ln w="9525">
            <a:noFill/>
            <a:miter lim="800000"/>
            <a:headEnd/>
            <a:tailEnd/>
          </a:ln>
        </p:spPr>
      </p:pic>
      <p:sp>
        <p:nvSpPr>
          <p:cNvPr id="9" name="Rectangle 8"/>
          <p:cNvSpPr/>
          <p:nvPr/>
        </p:nvSpPr>
        <p:spPr>
          <a:xfrm>
            <a:off x="2483768" y="2132856"/>
            <a:ext cx="4320480" cy="14401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9"/>
          <p:cNvSpPr/>
          <p:nvPr/>
        </p:nvSpPr>
        <p:spPr>
          <a:xfrm>
            <a:off x="6228184" y="6309320"/>
            <a:ext cx="2915816" cy="2880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DRAFT ONLY</a:t>
            </a:r>
            <a:endParaRPr lang="en-A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04664"/>
            <a:ext cx="9144000" cy="1470025"/>
          </a:xfrm>
        </p:spPr>
        <p:txBody>
          <a:bodyPr>
            <a:normAutofit/>
          </a:bodyPr>
          <a:lstStyle/>
          <a:p>
            <a:pPr algn="ctr"/>
            <a:r>
              <a:rPr lang="en-US" sz="4000" b="1" dirty="0" smtClean="0"/>
              <a:t>Getting started</a:t>
            </a:r>
            <a:endParaRPr lang="en-AU" sz="4000" b="1" dirty="0"/>
          </a:p>
        </p:txBody>
      </p:sp>
      <p:sp>
        <p:nvSpPr>
          <p:cNvPr id="3" name="Subtitle 2"/>
          <p:cNvSpPr>
            <a:spLocks noGrp="1"/>
          </p:cNvSpPr>
          <p:nvPr>
            <p:ph type="subTitle" idx="1"/>
          </p:nvPr>
        </p:nvSpPr>
        <p:spPr>
          <a:xfrm>
            <a:off x="1403648" y="2204864"/>
            <a:ext cx="6400800" cy="1752600"/>
          </a:xfrm>
        </p:spPr>
        <p:txBody>
          <a:bodyPr/>
          <a:lstStyle/>
          <a:p>
            <a:r>
              <a:rPr lang="en-US" dirty="0" smtClean="0"/>
              <a:t>Your focus is to implement rules to ensure that the users within your school are accessing appropriate websites and secures them as per your school’s acceptable use policy.</a:t>
            </a:r>
          </a:p>
          <a:p>
            <a:endParaRPr lang="en-AU"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13621</TotalTime>
  <Words>3905</Words>
  <Application>Microsoft Office PowerPoint</Application>
  <PresentationFormat>On-screen Show (4:3)</PresentationFormat>
  <Paragraphs>524</Paragraphs>
  <Slides>56</Slides>
  <Notes>51</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Office Theme</vt:lpstr>
      <vt:lpstr>Quick Start Guide to Zscaler</vt:lpstr>
      <vt:lpstr>Purpose</vt:lpstr>
      <vt:lpstr>What is Zscaler?</vt:lpstr>
      <vt:lpstr>How Zscaler works</vt:lpstr>
      <vt:lpstr>Default: Webmail rules</vt:lpstr>
      <vt:lpstr>Default: Instant Messaging</vt:lpstr>
      <vt:lpstr>Default: Social Networks/Blogs</vt:lpstr>
      <vt:lpstr>Default: Streaming Media/File Share Policy</vt:lpstr>
      <vt:lpstr>Getting started</vt:lpstr>
      <vt:lpstr>General Information</vt:lpstr>
      <vt:lpstr>Usernames</vt:lpstr>
      <vt:lpstr> How to backup and restore your Zscaler portal configuration </vt:lpstr>
      <vt:lpstr>How to backup your Zscaler portal configuration </vt:lpstr>
      <vt:lpstr>Slide 14</vt:lpstr>
      <vt:lpstr>How to backup your Zscaler portal configuration </vt:lpstr>
      <vt:lpstr>How to backup your Zscaler portal configuration </vt:lpstr>
      <vt:lpstr>How to backup your Zscaler portal configuration </vt:lpstr>
      <vt:lpstr>How to restore your Zscaler portal configuration from a backup point </vt:lpstr>
      <vt:lpstr>How to restore your Zscaler portal configuration from a backup point </vt:lpstr>
      <vt:lpstr>How to restore your Zscaler portal configuration from a backup point </vt:lpstr>
      <vt:lpstr>Enabling Secure Sockets Layer (SSL) Scanning </vt:lpstr>
      <vt:lpstr>Configuring SSL Scanning for your School</vt:lpstr>
      <vt:lpstr>Going Live</vt:lpstr>
      <vt:lpstr>5 Base rules</vt:lpstr>
      <vt:lpstr>Scenario 1 – Allow a site for everyone</vt:lpstr>
      <vt:lpstr>Slide 26</vt:lpstr>
      <vt:lpstr>Slide 27</vt:lpstr>
      <vt:lpstr>Slide 28</vt:lpstr>
      <vt:lpstr>Slide 29</vt:lpstr>
      <vt:lpstr>Slide 30</vt:lpstr>
      <vt:lpstr>Scenario 2 – Unblocking for a group</vt:lpstr>
      <vt:lpstr>Looking up website URL categories</vt:lpstr>
      <vt:lpstr>Looking up website URL categories</vt:lpstr>
      <vt:lpstr>Pathways for this scenario are:</vt:lpstr>
      <vt:lpstr>Adding a User-defined category</vt:lpstr>
      <vt:lpstr>Adding a User-defined category</vt:lpstr>
      <vt:lpstr>Adding a User-defined category</vt:lpstr>
      <vt:lpstr>Adding a User-defined category</vt:lpstr>
      <vt:lpstr>Adding a rule for a user-defined category</vt:lpstr>
      <vt:lpstr>Adding a rule for a user-defined category</vt:lpstr>
      <vt:lpstr>Adding a rule for a user-defined category</vt:lpstr>
      <vt:lpstr>Adding a rule for a user-defined category</vt:lpstr>
      <vt:lpstr>Adding a rule for a user-defined category</vt:lpstr>
      <vt:lpstr>Adding a rule for a user-defined category</vt:lpstr>
      <vt:lpstr>Adding a rule for a user-defined category</vt:lpstr>
      <vt:lpstr>Unblocking a Web 2.0 Control category</vt:lpstr>
      <vt:lpstr>Unblocking a Web 2.0 Control category</vt:lpstr>
      <vt:lpstr>Unblocking a Web 2.0 Control category</vt:lpstr>
      <vt:lpstr>Unblocking a Web 2.0 Control category</vt:lpstr>
      <vt:lpstr>Unblocking a Web 2.0 Control category</vt:lpstr>
      <vt:lpstr>Unblocking a Web 2.0 Control category</vt:lpstr>
      <vt:lpstr>Unblocking a Web 2.0 Control category</vt:lpstr>
      <vt:lpstr>Scenario 3 – Allow access to websites but not posting</vt:lpstr>
      <vt:lpstr>Allow access to websites but not posting</vt:lpstr>
      <vt:lpstr>Implications for schools</vt:lpstr>
      <vt:lpstr>Zscaler Documentation </vt:lpstr>
    </vt:vector>
  </TitlesOfParts>
  <Company>Catholic Education Office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Insert Presentation Title here over two lines</dc:title>
  <dc:creator>lgratton</dc:creator>
  <cp:lastModifiedBy>Administrator</cp:lastModifiedBy>
  <cp:revision>378</cp:revision>
  <dcterms:created xsi:type="dcterms:W3CDTF">2011-02-09T04:02:37Z</dcterms:created>
  <dcterms:modified xsi:type="dcterms:W3CDTF">2013-02-06T22:25:33Z</dcterms:modified>
</cp:coreProperties>
</file>